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pos="2993">
          <p15:clr>
            <a:srgbClr val="A4A3A4"/>
          </p15:clr>
        </p15:guide>
        <p15:guide id="3" orient="horz" pos="303">
          <p15:clr>
            <a:srgbClr val="A4A3A4"/>
          </p15:clr>
        </p15:guide>
        <p15:guide id="4" pos="5465">
          <p15:clr>
            <a:srgbClr val="A4A3A4"/>
          </p15:clr>
        </p15:guide>
        <p15:guide id="5" pos="317">
          <p15:clr>
            <a:srgbClr val="A4A3A4"/>
          </p15:clr>
        </p15:guide>
        <p15:guide id="6" pos="2767">
          <p15:clr>
            <a:srgbClr val="A4A3A4"/>
          </p15:clr>
        </p15:guide>
        <p15:guide id="7" pos="2880">
          <p15:clr>
            <a:srgbClr val="A4A3A4"/>
          </p15:clr>
        </p15:guide>
        <p15:guide id="8" orient="horz" pos="1097">
          <p15:clr>
            <a:srgbClr val="A4A3A4"/>
          </p15:clr>
        </p15:guide>
        <p15:guide id="9" orient="horz" pos="984">
          <p15:clr>
            <a:srgbClr val="A4A3A4"/>
          </p15:clr>
        </p15:guide>
        <p15:guide id="10" pos="431">
          <p15:clr>
            <a:srgbClr val="A4A3A4"/>
          </p15:clr>
        </p15:guide>
        <p15:guide id="11" pos="4400">
          <p15:clr>
            <a:srgbClr val="A4A3A4"/>
          </p15:clr>
        </p15:guide>
        <p15:guide id="12" orient="horz" pos="575">
          <p15:clr>
            <a:srgbClr val="A4A3A4"/>
          </p15:clr>
        </p15:guide>
        <p15:guide id="13" orient="horz" pos="1188">
          <p15:clr>
            <a:srgbClr val="A4A3A4"/>
          </p15:clr>
        </p15:guide>
        <p15:guide id="14" orient="horz" pos="1868">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7" roundtripDataSignature="AMtx7mjMR20IE1gxlZC0m8dj7x35BtOT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2993"/>
        <p:guide pos="303" orient="horz"/>
        <p:guide pos="5465"/>
        <p:guide pos="317"/>
        <p:guide pos="2767"/>
        <p:guide pos="2880"/>
        <p:guide pos="1097" orient="horz"/>
        <p:guide pos="984" orient="horz"/>
        <p:guide pos="431"/>
        <p:guide pos="4400"/>
        <p:guide pos="575" orient="horz"/>
        <p:guide pos="1188" orient="horz"/>
        <p:guide pos="1868"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 name="Google Shape;3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9" name="Google Shape;3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MX" sz="1600">
                <a:latin typeface="Calibri"/>
                <a:ea typeface="Calibri"/>
                <a:cs typeface="Calibri"/>
                <a:sym typeface="Calibri"/>
              </a:rPr>
              <a:t>Freud decía que el intelecto debería deponer su actitud de “perro guardián” a las puertas del espíritu durante el proceso creativo, para que las ideas puedan afluir.</a:t>
            </a:r>
            <a:endParaRPr sz="1600">
              <a:latin typeface="Calibri"/>
              <a:ea typeface="Calibri"/>
              <a:cs typeface="Calibri"/>
              <a:sym typeface="Calibri"/>
            </a:endParaRPr>
          </a:p>
          <a:p>
            <a:pPr indent="0" lvl="0" marL="0" rtl="0" algn="l">
              <a:spcBef>
                <a:spcPts val="0"/>
              </a:spcBef>
              <a:spcAft>
                <a:spcPts val="0"/>
              </a:spcAft>
              <a:buNone/>
            </a:pPr>
            <a:r>
              <a:t/>
            </a:r>
            <a:endParaRPr/>
          </a:p>
        </p:txBody>
      </p:sp>
      <p:sp>
        <p:nvSpPr>
          <p:cNvPr id="165" name="Google Shape;16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Es un período en el que pueden surgir angustias y la sensación de que no se conseguirá lo que se ha propuesto, surgen ansiedades, miedo a quedarse en blanco, al vacío y a la incapacidad de encontrar las “respuestas creativas” deseadas.</a:t>
            </a:r>
            <a:endParaRPr/>
          </a:p>
          <a:p>
            <a:pPr indent="0" lvl="0" marL="0" rtl="0" algn="l">
              <a:spcBef>
                <a:spcPts val="0"/>
              </a:spcBef>
              <a:spcAft>
                <a:spcPts val="0"/>
              </a:spcAft>
              <a:buNone/>
            </a:pPr>
            <a:r>
              <a:t/>
            </a:r>
            <a:endParaRPr/>
          </a:p>
        </p:txBody>
      </p:sp>
      <p:sp>
        <p:nvSpPr>
          <p:cNvPr id="179" name="Google Shape;17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MX" sz="1600">
                <a:latin typeface="Calibri"/>
                <a:ea typeface="Calibri"/>
                <a:cs typeface="Calibri"/>
                <a:sym typeface="Calibri"/>
              </a:rPr>
              <a:t>Mucha gente abandona sus procesos creativos en este momento por no soportar esa “espera en la oscuridad”. </a:t>
            </a:r>
            <a:endParaRPr sz="1600">
              <a:latin typeface="Calibri"/>
              <a:ea typeface="Calibri"/>
              <a:cs typeface="Calibri"/>
              <a:sym typeface="Calibri"/>
            </a:endParaRPr>
          </a:p>
          <a:p>
            <a:pPr indent="0" lvl="0" marL="0" rtl="0" algn="l">
              <a:spcBef>
                <a:spcPts val="0"/>
              </a:spcBef>
              <a:spcAft>
                <a:spcPts val="0"/>
              </a:spcAft>
              <a:buNone/>
            </a:pPr>
            <a:r>
              <a:t/>
            </a:r>
            <a:endParaRPr/>
          </a:p>
        </p:txBody>
      </p:sp>
      <p:sp>
        <p:nvSpPr>
          <p:cNvPr id="193" name="Google Shape;193;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solidFill>
                  <a:schemeClr val="dk1"/>
                </a:solidFill>
                <a:latin typeface="Calibri"/>
                <a:ea typeface="Calibri"/>
                <a:cs typeface="Calibri"/>
                <a:sym typeface="Calibri"/>
              </a:rPr>
              <a:t>Ese es el momento más agradecido del proceso creativo, porque es cuando uno ve todo claro y conectado. </a:t>
            </a:r>
            <a:endParaRPr/>
          </a:p>
          <a:p>
            <a:pPr indent="0" lvl="0" marL="0" rtl="0" algn="l">
              <a:spcBef>
                <a:spcPts val="0"/>
              </a:spcBef>
              <a:spcAft>
                <a:spcPts val="0"/>
              </a:spcAft>
              <a:buNone/>
            </a:pPr>
            <a:r>
              <a:rPr lang="es-MX" sz="1600">
                <a:solidFill>
                  <a:schemeClr val="dk1"/>
                </a:solidFill>
                <a:latin typeface="Calibri"/>
                <a:ea typeface="Calibri"/>
                <a:cs typeface="Calibri"/>
                <a:sym typeface="Calibri"/>
              </a:rPr>
              <a:t>Es un tipo de éxtasis placentero que da energía a todo y justifica todo el esfuerzo anterior.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01" name="Google Shape;201;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El profesor puede hacer la analogía del proceso creativo como si fuera la preparación de un plato de comida. Se les pregunta a los alumnos que lo primero que necesitan para preparar un plato. 1. Buscar los ingredientes (Información) 2. Cortar, picar, mezclar (Combinación) 3. Cocción de los Ingredientes (Incubación) 4. El plato está listo (Iluminación) 5. Es momento de degustarlo (Verificación).</a:t>
            </a:r>
            <a:endParaRPr/>
          </a:p>
          <a:p>
            <a:pPr indent="0" lvl="0" marL="0" rtl="0" algn="l">
              <a:spcBef>
                <a:spcPts val="0"/>
              </a:spcBef>
              <a:spcAft>
                <a:spcPts val="0"/>
              </a:spcAft>
              <a:buNone/>
            </a:pPr>
            <a:r>
              <a:t/>
            </a:r>
            <a:endParaRPr/>
          </a:p>
        </p:txBody>
      </p:sp>
      <p:sp>
        <p:nvSpPr>
          <p:cNvPr id="215" name="Google Shape;21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Muchas personas piensan que lo mejor es no entregarse a la primera ocurrencia tras la situación en suspenso propia del momento de incubación. </a:t>
            </a:r>
            <a:endParaRPr/>
          </a:p>
          <a:p>
            <a:pPr indent="0" lvl="0" marL="0" rtl="0" algn="l">
              <a:spcBef>
                <a:spcPts val="0"/>
              </a:spcBef>
              <a:spcAft>
                <a:spcPts val="0"/>
              </a:spcAft>
              <a:buNone/>
            </a:pPr>
            <a:r>
              <a:rPr lang="es-MX" sz="1600"/>
              <a:t>Emocionalmente es uno de los momentos más difíciles porque engendra incertidumbre e inseguridad frente a las decisiones necesarias.</a:t>
            </a:r>
            <a:endParaRPr/>
          </a:p>
        </p:txBody>
      </p:sp>
      <p:sp>
        <p:nvSpPr>
          <p:cNvPr id="223" name="Google Shape;22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solidFill>
                  <a:schemeClr val="dk1"/>
                </a:solidFill>
              </a:rPr>
              <a:t>Los alumnos tienen que elaborar un autorretrato usando la técnica de collage. </a:t>
            </a:r>
            <a:endParaRPr/>
          </a:p>
          <a:p>
            <a:pPr indent="0" lvl="0" marL="0" rtl="0" algn="l">
              <a:spcBef>
                <a:spcPts val="0"/>
              </a:spcBef>
              <a:spcAft>
                <a:spcPts val="0"/>
              </a:spcAft>
              <a:buNone/>
            </a:pPr>
            <a:r>
              <a:rPr lang="es-MX" sz="1600">
                <a:solidFill>
                  <a:schemeClr val="dk1"/>
                </a:solidFill>
              </a:rPr>
              <a:t>1.Van a buscar imágenes que los presenten: gustos, estudios, creencias, hobbies, etc.</a:t>
            </a:r>
            <a:endParaRPr/>
          </a:p>
          <a:p>
            <a:pPr indent="0" lvl="0" marL="0" rtl="0" algn="l">
              <a:spcBef>
                <a:spcPts val="0"/>
              </a:spcBef>
              <a:spcAft>
                <a:spcPts val="0"/>
              </a:spcAft>
              <a:buNone/>
            </a:pPr>
            <a:r>
              <a:rPr lang="es-MX" sz="1600">
                <a:solidFill>
                  <a:schemeClr val="dk1"/>
                </a:solidFill>
              </a:rPr>
              <a:t>2. Cortar y pegarlas en la hoja de una manera creativa.</a:t>
            </a:r>
            <a:endParaRPr/>
          </a:p>
          <a:p>
            <a:pPr indent="0" lvl="0" marL="0" marR="0" rtl="0" algn="l">
              <a:lnSpc>
                <a:spcPct val="100000"/>
              </a:lnSpc>
              <a:spcBef>
                <a:spcPts val="0"/>
              </a:spcBef>
              <a:spcAft>
                <a:spcPts val="0"/>
              </a:spcAft>
              <a:buClr>
                <a:schemeClr val="dk1"/>
              </a:buClr>
              <a:buSzPts val="1600"/>
              <a:buFont typeface="Calibri"/>
              <a:buNone/>
            </a:pPr>
            <a:r>
              <a:rPr lang="es-MX" sz="1600">
                <a:solidFill>
                  <a:schemeClr val="dk1"/>
                </a:solidFill>
              </a:rPr>
              <a:t>3. Cada alumno se presenta mostrando su collage. 4. </a:t>
            </a:r>
            <a:r>
              <a:rPr lang="es-MX" sz="1600">
                <a:solidFill>
                  <a:schemeClr val="dk1"/>
                </a:solidFill>
                <a:latin typeface="Calibri"/>
                <a:ea typeface="Calibri"/>
                <a:cs typeface="Calibri"/>
                <a:sym typeface="Calibri"/>
              </a:rPr>
              <a:t>El profesor conecta esta actividad con las etapas del proceso creativo. </a:t>
            </a:r>
            <a:endParaRPr sz="1600">
              <a:solidFill>
                <a:schemeClr val="dk1"/>
              </a:solidFill>
            </a:endParaRPr>
          </a:p>
          <a:p>
            <a:pPr indent="0" lvl="0" marL="0" rtl="0" algn="l">
              <a:spcBef>
                <a:spcPts val="0"/>
              </a:spcBef>
              <a:spcAft>
                <a:spcPts val="0"/>
              </a:spcAft>
              <a:buNone/>
            </a:pPr>
            <a:r>
              <a:t/>
            </a:r>
            <a:endParaRPr/>
          </a:p>
        </p:txBody>
      </p:sp>
      <p:sp>
        <p:nvSpPr>
          <p:cNvPr id="237" name="Google Shape;23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9" name="Google Shape;259;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3" name="Google Shape;7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MX" sz="1600">
                <a:latin typeface="Calibri"/>
                <a:ea typeface="Calibri"/>
                <a:cs typeface="Calibri"/>
                <a:sym typeface="Calibri"/>
              </a:rPr>
              <a:t>En la antigüedad se creía que este proceso estaba emparentado con lo divino y que la inspiración era una musa que solo visitaba a unos cuantos elegidos.</a:t>
            </a:r>
            <a:endParaRPr sz="1600">
              <a:latin typeface="Calibri"/>
              <a:ea typeface="Calibri"/>
              <a:cs typeface="Calibri"/>
              <a:sym typeface="Calibri"/>
            </a:endParaRPr>
          </a:p>
          <a:p>
            <a:pPr indent="0" lvl="0" marL="0" rtl="0" algn="l">
              <a:spcBef>
                <a:spcPts val="0"/>
              </a:spcBef>
              <a:spcAft>
                <a:spcPts val="0"/>
              </a:spcAft>
              <a:buNone/>
            </a:pPr>
            <a:r>
              <a:t/>
            </a:r>
            <a:endParaRPr/>
          </a:p>
        </p:txBody>
      </p:sp>
      <p:sp>
        <p:nvSpPr>
          <p:cNvPr id="95" name="Google Shape;95;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3" name="Google Shape;10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Nos sumergimos profundamente en el problema, pero a la vez debemos mantener viva la capacidad de sorpresa. Apasionados, pero a la vez distanciados.</a:t>
            </a:r>
            <a:endParaRPr sz="1600"/>
          </a:p>
        </p:txBody>
      </p:sp>
      <p:sp>
        <p:nvSpPr>
          <p:cNvPr id="111" name="Google Shape;111;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MX" sz="1600"/>
              <a:t>Einstein decía que la “definición del problema” es el paso más importante de todo el proceso de investigación.</a:t>
            </a:r>
            <a:endParaRPr/>
          </a:p>
          <a:p>
            <a:pPr indent="0" lvl="0" marL="0" rtl="0" algn="l">
              <a:spcBef>
                <a:spcPts val="0"/>
              </a:spcBef>
              <a:spcAft>
                <a:spcPts val="0"/>
              </a:spcAft>
              <a:buNone/>
            </a:pPr>
            <a:r>
              <a:t/>
            </a:r>
            <a:endParaRPr/>
          </a:p>
        </p:txBody>
      </p:sp>
      <p:sp>
        <p:nvSpPr>
          <p:cNvPr id="151" name="Google Shape;151;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24"/>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MX" sz="600">
                <a:solidFill>
                  <a:srgbClr val="7F7F7F"/>
                </a:solidFill>
                <a:latin typeface="Arial"/>
                <a:ea typeface="Arial"/>
                <a:cs typeface="Arial"/>
                <a:sym typeface="Arial"/>
              </a:rPr>
              <a:t>© ISIL. Todos los derechos reservados</a:t>
            </a:r>
            <a:endParaRPr/>
          </a:p>
        </p:txBody>
      </p:sp>
      <p:sp>
        <p:nvSpPr>
          <p:cNvPr id="16" name="Google Shape;16;p24"/>
          <p:cNvSpPr txBox="1"/>
          <p:nvPr/>
        </p:nvSpPr>
        <p:spPr>
          <a:xfrm>
            <a:off x="876300" y="5343295"/>
            <a:ext cx="322716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800">
                <a:solidFill>
                  <a:srgbClr val="7F7F7F"/>
                </a:solidFill>
                <a:latin typeface="Calibri"/>
                <a:ea typeface="Calibri"/>
                <a:cs typeface="Calibri"/>
                <a:sym typeface="Calibri"/>
              </a:rPr>
              <a:t>GESTIÓN DE PROCESOS, SIMULACIÓN Y MEJORA CONTINUA</a:t>
            </a:r>
            <a:r>
              <a:rPr lang="es-MX" sz="800">
                <a:solidFill>
                  <a:srgbClr val="7F7F7F"/>
                </a:solidFill>
                <a:latin typeface="Calibri"/>
                <a:ea typeface="Calibri"/>
                <a:cs typeface="Calibri"/>
                <a:sym typeface="Calibri"/>
              </a:rPr>
              <a:t>  </a:t>
            </a:r>
            <a:r>
              <a:rPr lang="es-MX" sz="800">
                <a:solidFill>
                  <a:srgbClr val="7F7F7F"/>
                </a:solidFill>
                <a:latin typeface="Calibri"/>
                <a:ea typeface="Calibri"/>
                <a:cs typeface="Calibri"/>
                <a:sym typeface="Calibri"/>
              </a:rPr>
              <a:t>•  SESIÓN 01</a:t>
            </a:r>
            <a:endParaRPr sz="800">
              <a:solidFill>
                <a:srgbClr val="7F7F7F"/>
              </a:solidFill>
              <a:latin typeface="Calibri"/>
              <a:ea typeface="Calibri"/>
              <a:cs typeface="Calibri"/>
              <a:sym typeface="Calibri"/>
            </a:endParaRPr>
          </a:p>
        </p:txBody>
      </p:sp>
      <p:pic>
        <p:nvPicPr>
          <p:cNvPr id="17" name="Google Shape;17;p24"/>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 name="Shape 18"/>
        <p:cNvGrpSpPr/>
        <p:nvPr/>
      </p:nvGrpSpPr>
      <p:grpSpPr>
        <a:xfrm>
          <a:off x="0" y="0"/>
          <a:ext cx="0" cy="0"/>
          <a:chOff x="0" y="0"/>
          <a:chExt cx="0" cy="0"/>
        </a:xfrm>
      </p:grpSpPr>
      <p:sp>
        <p:nvSpPr>
          <p:cNvPr id="19" name="Google Shape;19;p25"/>
          <p:cNvSpPr txBox="1"/>
          <p:nvPr>
            <p:ph type="title"/>
          </p:nvPr>
        </p:nvSpPr>
        <p:spPr>
          <a:xfrm>
            <a:off x="628650" y="304271"/>
            <a:ext cx="7886700" cy="1104636"/>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25"/>
          <p:cNvSpPr txBox="1"/>
          <p:nvPr>
            <p:ph idx="1" type="body"/>
          </p:nvPr>
        </p:nvSpPr>
        <p:spPr>
          <a:xfrm>
            <a:off x="628650" y="1521354"/>
            <a:ext cx="38862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25"/>
          <p:cNvSpPr txBox="1"/>
          <p:nvPr>
            <p:ph idx="2" type="body"/>
          </p:nvPr>
        </p:nvSpPr>
        <p:spPr>
          <a:xfrm>
            <a:off x="4629150" y="1521354"/>
            <a:ext cx="38862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25"/>
          <p:cNvSpPr txBox="1"/>
          <p:nvPr>
            <p:ph idx="10" type="dt"/>
          </p:nvPr>
        </p:nvSpPr>
        <p:spPr>
          <a:xfrm>
            <a:off x="628650" y="5296959"/>
            <a:ext cx="20574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Google Shape;23;p25"/>
          <p:cNvSpPr txBox="1"/>
          <p:nvPr>
            <p:ph idx="11" type="ftr"/>
          </p:nvPr>
        </p:nvSpPr>
        <p:spPr>
          <a:xfrm>
            <a:off x="3028950" y="5296959"/>
            <a:ext cx="30861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25"/>
          <p:cNvSpPr txBox="1"/>
          <p:nvPr>
            <p:ph idx="12" type="sldNum"/>
          </p:nvPr>
        </p:nvSpPr>
        <p:spPr>
          <a:xfrm>
            <a:off x="6457950" y="5296959"/>
            <a:ext cx="20574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25" name="Shape 25"/>
        <p:cNvGrpSpPr/>
        <p:nvPr/>
      </p:nvGrpSpPr>
      <p:grpSpPr>
        <a:xfrm>
          <a:off x="0" y="0"/>
          <a:ext cx="0" cy="0"/>
          <a:chOff x="0" y="0"/>
          <a:chExt cx="0" cy="0"/>
        </a:xfrm>
      </p:grpSpPr>
      <p:sp>
        <p:nvSpPr>
          <p:cNvPr id="26" name="Google Shape;26;p26"/>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7" name="Google Shape;27;p26"/>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26"/>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26"/>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26"/>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888888"/>
                </a:solidFill>
                <a:latin typeface="Arial"/>
                <a:ea typeface="Arial"/>
                <a:cs typeface="Arial"/>
                <a:sym typeface="Arial"/>
              </a:defRPr>
            </a:lvl1pPr>
            <a:lvl2pPr indent="0" lvl="1" marL="0" marR="0" rtl="0" algn="l">
              <a:spcBef>
                <a:spcPts val="0"/>
              </a:spcBef>
              <a:spcAft>
                <a:spcPts val="0"/>
              </a:spcAft>
              <a:buNone/>
              <a:defRPr sz="1800">
                <a:solidFill>
                  <a:srgbClr val="888888"/>
                </a:solidFill>
                <a:latin typeface="Arial"/>
                <a:ea typeface="Arial"/>
                <a:cs typeface="Arial"/>
                <a:sym typeface="Arial"/>
              </a:defRPr>
            </a:lvl2pPr>
            <a:lvl3pPr indent="0" lvl="2" marL="0" marR="0" rtl="0" algn="l">
              <a:spcBef>
                <a:spcPts val="0"/>
              </a:spcBef>
              <a:spcAft>
                <a:spcPts val="0"/>
              </a:spcAft>
              <a:buNone/>
              <a:defRPr sz="1800">
                <a:solidFill>
                  <a:srgbClr val="888888"/>
                </a:solidFill>
                <a:latin typeface="Arial"/>
                <a:ea typeface="Arial"/>
                <a:cs typeface="Arial"/>
                <a:sym typeface="Arial"/>
              </a:defRPr>
            </a:lvl3pPr>
            <a:lvl4pPr indent="0" lvl="3" marL="0" marR="0" rtl="0" algn="l">
              <a:spcBef>
                <a:spcPts val="0"/>
              </a:spcBef>
              <a:spcAft>
                <a:spcPts val="0"/>
              </a:spcAft>
              <a:buNone/>
              <a:defRPr sz="1800">
                <a:solidFill>
                  <a:srgbClr val="888888"/>
                </a:solidFill>
                <a:latin typeface="Arial"/>
                <a:ea typeface="Arial"/>
                <a:cs typeface="Arial"/>
                <a:sym typeface="Arial"/>
              </a:defRPr>
            </a:lvl4pPr>
            <a:lvl5pPr indent="0" lvl="4" marL="0" marR="0" rtl="0" algn="l">
              <a:spcBef>
                <a:spcPts val="0"/>
              </a:spcBef>
              <a:spcAft>
                <a:spcPts val="0"/>
              </a:spcAft>
              <a:buNone/>
              <a:defRPr sz="1800">
                <a:solidFill>
                  <a:srgbClr val="888888"/>
                </a:solidFill>
                <a:latin typeface="Arial"/>
                <a:ea typeface="Arial"/>
                <a:cs typeface="Arial"/>
                <a:sym typeface="Arial"/>
              </a:defRPr>
            </a:lvl5pPr>
            <a:lvl6pPr indent="0" lvl="5" marL="0" marR="0" rtl="0" algn="l">
              <a:spcBef>
                <a:spcPts val="0"/>
              </a:spcBef>
              <a:spcAft>
                <a:spcPts val="0"/>
              </a:spcAft>
              <a:buNone/>
              <a:defRPr sz="1800">
                <a:solidFill>
                  <a:srgbClr val="888888"/>
                </a:solidFill>
                <a:latin typeface="Arial"/>
                <a:ea typeface="Arial"/>
                <a:cs typeface="Arial"/>
                <a:sym typeface="Arial"/>
              </a:defRPr>
            </a:lvl6pPr>
            <a:lvl7pPr indent="0" lvl="6" marL="0" marR="0" rtl="0" algn="l">
              <a:spcBef>
                <a:spcPts val="0"/>
              </a:spcBef>
              <a:spcAft>
                <a:spcPts val="0"/>
              </a:spcAft>
              <a:buNone/>
              <a:defRPr sz="1800">
                <a:solidFill>
                  <a:srgbClr val="888888"/>
                </a:solidFill>
                <a:latin typeface="Arial"/>
                <a:ea typeface="Arial"/>
                <a:cs typeface="Arial"/>
                <a:sym typeface="Arial"/>
              </a:defRPr>
            </a:lvl7pPr>
            <a:lvl8pPr indent="0" lvl="7" marL="0" marR="0" rtl="0" algn="l">
              <a:spcBef>
                <a:spcPts val="0"/>
              </a:spcBef>
              <a:spcAft>
                <a:spcPts val="0"/>
              </a:spcAft>
              <a:buNone/>
              <a:defRPr sz="1800">
                <a:solidFill>
                  <a:srgbClr val="888888"/>
                </a:solidFill>
                <a:latin typeface="Arial"/>
                <a:ea typeface="Arial"/>
                <a:cs typeface="Arial"/>
                <a:sym typeface="Arial"/>
              </a:defRPr>
            </a:lvl8pPr>
            <a:lvl9pPr indent="0" lvl="8" marL="0" marR="0" rtl="0" algn="l">
              <a:spcBef>
                <a:spcPts val="0"/>
              </a:spcBef>
              <a:spcAft>
                <a:spcPts val="0"/>
              </a:spcAft>
              <a:buNone/>
              <a:defRPr sz="18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p:cSld name="2_Título y objetos">
    <p:spTree>
      <p:nvGrpSpPr>
        <p:cNvPr id="31" name="Shape 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32" name="Shape 32"/>
        <p:cNvGrpSpPr/>
        <p:nvPr/>
      </p:nvGrpSpPr>
      <p:grpSpPr>
        <a:xfrm>
          <a:off x="0" y="0"/>
          <a:ext cx="0" cy="0"/>
          <a:chOff x="0" y="0"/>
          <a:chExt cx="0" cy="0"/>
        </a:xfrm>
      </p:grpSpPr>
      <p:sp>
        <p:nvSpPr>
          <p:cNvPr id="33" name="Google Shape;33;p28"/>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MX" sz="600">
                <a:solidFill>
                  <a:srgbClr val="7F7F7F"/>
                </a:solidFill>
                <a:latin typeface="Arial"/>
                <a:ea typeface="Arial"/>
                <a:cs typeface="Arial"/>
                <a:sym typeface="Arial"/>
              </a:rPr>
              <a:t>© ISIL. Todos los derechos reservados</a:t>
            </a:r>
            <a:endParaRPr/>
          </a:p>
        </p:txBody>
      </p:sp>
      <p:sp>
        <p:nvSpPr>
          <p:cNvPr id="34" name="Google Shape;34;p28"/>
          <p:cNvSpPr txBox="1"/>
          <p:nvPr/>
        </p:nvSpPr>
        <p:spPr>
          <a:xfrm>
            <a:off x="876300" y="5343295"/>
            <a:ext cx="322716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800">
                <a:solidFill>
                  <a:srgbClr val="7F7F7F"/>
                </a:solidFill>
                <a:latin typeface="Calibri"/>
                <a:ea typeface="Calibri"/>
                <a:cs typeface="Calibri"/>
                <a:sym typeface="Calibri"/>
              </a:rPr>
              <a:t>GESTIÓN DE PROCESOS, SIMULACIÓN Y MEJORA CONTINUA</a:t>
            </a:r>
            <a:r>
              <a:rPr lang="es-MX" sz="800">
                <a:solidFill>
                  <a:srgbClr val="7F7F7F"/>
                </a:solidFill>
                <a:latin typeface="Calibri"/>
                <a:ea typeface="Calibri"/>
                <a:cs typeface="Calibri"/>
                <a:sym typeface="Calibri"/>
              </a:rPr>
              <a:t>  </a:t>
            </a:r>
            <a:r>
              <a:rPr lang="es-MX" sz="800">
                <a:solidFill>
                  <a:srgbClr val="7F7F7F"/>
                </a:solidFill>
                <a:latin typeface="Calibri"/>
                <a:ea typeface="Calibri"/>
                <a:cs typeface="Calibri"/>
                <a:sym typeface="Calibri"/>
              </a:rPr>
              <a:t>•  SESIÓN 01</a:t>
            </a:r>
            <a:endParaRPr sz="800">
              <a:solidFill>
                <a:srgbClr val="7F7F7F"/>
              </a:solidFill>
              <a:latin typeface="Calibri"/>
              <a:ea typeface="Calibri"/>
              <a:cs typeface="Calibri"/>
              <a:sym typeface="Calibri"/>
            </a:endParaRPr>
          </a:p>
        </p:txBody>
      </p:sp>
      <p:pic>
        <p:nvPicPr>
          <p:cNvPr id="35" name="Google Shape;35;p28"/>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MX" sz="600" u="none" cap="none" strike="noStrike">
                <a:solidFill>
                  <a:srgbClr val="7F7F7F"/>
                </a:solidFill>
                <a:latin typeface="Arial"/>
                <a:ea typeface="Arial"/>
                <a:cs typeface="Arial"/>
                <a:sym typeface="Arial"/>
              </a:rPr>
              <a:t>© ISIL. Todos los derechos reservados</a:t>
            </a:r>
            <a:endParaRPr/>
          </a:p>
        </p:txBody>
      </p:sp>
      <p:sp>
        <p:nvSpPr>
          <p:cNvPr id="11" name="Google Shape;11;p22"/>
          <p:cNvSpPr txBox="1"/>
          <p:nvPr/>
        </p:nvSpPr>
        <p:spPr>
          <a:xfrm>
            <a:off x="876300" y="5343295"/>
            <a:ext cx="261001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800" u="none" cap="none" strike="noStrike">
                <a:solidFill>
                  <a:srgbClr val="7F7F7F"/>
                </a:solidFill>
                <a:latin typeface="Calibri"/>
                <a:ea typeface="Calibri"/>
                <a:cs typeface="Calibri"/>
                <a:sym typeface="Calibri"/>
              </a:rPr>
              <a:t>GESTIÓN DE LA CREATIVIDAD E INNOVACIÓN  •  SESIÓN 02</a:t>
            </a:r>
            <a:endParaRPr sz="800">
              <a:solidFill>
                <a:srgbClr val="7F7F7F"/>
              </a:solidFill>
              <a:latin typeface="Calibri"/>
              <a:ea typeface="Calibri"/>
              <a:cs typeface="Calibri"/>
              <a:sym typeface="Calibri"/>
            </a:endParaRPr>
          </a:p>
        </p:txBody>
      </p:sp>
      <p:pic>
        <p:nvPicPr>
          <p:cNvPr id="12" name="Google Shape;12;p22"/>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5.png"/><Relationship Id="rId11" Type="http://schemas.openxmlformats.org/officeDocument/2006/relationships/image" Target="../media/image9.png"/><Relationship Id="rId10" Type="http://schemas.openxmlformats.org/officeDocument/2006/relationships/image" Target="../media/image5.png"/><Relationship Id="rId12" Type="http://schemas.openxmlformats.org/officeDocument/2006/relationships/image" Target="../media/image6.png"/><Relationship Id="rId9"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4.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innocreatividad.com/2012/09/27/fases-del-proceso-creativo/" TargetMode="External"/><Relationship Id="rId4" Type="http://schemas.openxmlformats.org/officeDocument/2006/relationships/image" Target="../media/image28.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 name="Google Shape;42;p1"/>
          <p:cNvPicPr preferRelativeResize="0"/>
          <p:nvPr/>
        </p:nvPicPr>
        <p:blipFill rotWithShape="1">
          <a:blip r:embed="rId3">
            <a:alphaModFix/>
          </a:blip>
          <a:srcRect b="0" l="5173" r="5949" t="0"/>
          <a:stretch/>
        </p:blipFill>
        <p:spPr>
          <a:xfrm>
            <a:off x="3743324" y="0"/>
            <a:ext cx="5400675" cy="5715000"/>
          </a:xfrm>
          <a:prstGeom prst="rect">
            <a:avLst/>
          </a:prstGeom>
          <a:noFill/>
          <a:ln>
            <a:noFill/>
          </a:ln>
        </p:spPr>
      </p:pic>
      <p:sp>
        <p:nvSpPr>
          <p:cNvPr id="43" name="Google Shape;43;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900">
                <a:solidFill>
                  <a:srgbClr val="6C6D6C"/>
                </a:solidFill>
                <a:latin typeface="Calibri"/>
                <a:ea typeface="Calibri"/>
                <a:cs typeface="Calibri"/>
                <a:sym typeface="Calibri"/>
              </a:rPr>
              <a:t>GESTIÓN DE LA CREATIVIDAD E INNOVACIÓN </a:t>
            </a:r>
            <a:endParaRPr/>
          </a:p>
        </p:txBody>
      </p:sp>
      <p:pic>
        <p:nvPicPr>
          <p:cNvPr id="44" name="Google Shape;44;p1"/>
          <p:cNvPicPr preferRelativeResize="0"/>
          <p:nvPr/>
        </p:nvPicPr>
        <p:blipFill rotWithShape="1">
          <a:blip r:embed="rId4">
            <a:alphaModFix amt="35000"/>
          </a:blip>
          <a:srcRect b="0" l="0" r="0" t="0"/>
          <a:stretch/>
        </p:blipFill>
        <p:spPr>
          <a:xfrm flipH="1">
            <a:off x="8370768" y="1253708"/>
            <a:ext cx="263082" cy="167499"/>
          </a:xfrm>
          <a:prstGeom prst="rect">
            <a:avLst/>
          </a:prstGeom>
          <a:noFill/>
          <a:ln>
            <a:noFill/>
          </a:ln>
        </p:spPr>
      </p:pic>
      <p:pic>
        <p:nvPicPr>
          <p:cNvPr id="45" name="Google Shape;45;p1"/>
          <p:cNvPicPr preferRelativeResize="0"/>
          <p:nvPr/>
        </p:nvPicPr>
        <p:blipFill rotWithShape="1">
          <a:blip r:embed="rId5">
            <a:alphaModFix amt="35000"/>
          </a:blip>
          <a:srcRect b="0" l="0" r="0" t="0"/>
          <a:stretch/>
        </p:blipFill>
        <p:spPr>
          <a:xfrm>
            <a:off x="5349175" y="2255651"/>
            <a:ext cx="114521" cy="114521"/>
          </a:xfrm>
          <a:prstGeom prst="rect">
            <a:avLst/>
          </a:prstGeom>
          <a:noFill/>
          <a:ln>
            <a:noFill/>
          </a:ln>
        </p:spPr>
      </p:pic>
      <p:pic>
        <p:nvPicPr>
          <p:cNvPr id="46" name="Google Shape;46;p1"/>
          <p:cNvPicPr preferRelativeResize="0"/>
          <p:nvPr/>
        </p:nvPicPr>
        <p:blipFill rotWithShape="1">
          <a:blip r:embed="rId4">
            <a:alphaModFix amt="35000"/>
          </a:blip>
          <a:srcRect b="0" l="0" r="0" t="0"/>
          <a:stretch/>
        </p:blipFill>
        <p:spPr>
          <a:xfrm flipH="1">
            <a:off x="4531028" y="2668722"/>
            <a:ext cx="272736" cy="173645"/>
          </a:xfrm>
          <a:prstGeom prst="rect">
            <a:avLst/>
          </a:prstGeom>
          <a:noFill/>
          <a:ln>
            <a:noFill/>
          </a:ln>
        </p:spPr>
      </p:pic>
      <p:sp>
        <p:nvSpPr>
          <p:cNvPr id="47" name="Google Shape;47;p1"/>
          <p:cNvSpPr/>
          <p:nvPr/>
        </p:nvSpPr>
        <p:spPr>
          <a:xfrm>
            <a:off x="503239" y="2177570"/>
            <a:ext cx="3056852" cy="8863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3200">
                <a:solidFill>
                  <a:schemeClr val="dk1"/>
                </a:solidFill>
                <a:latin typeface="Arial"/>
                <a:ea typeface="Arial"/>
                <a:cs typeface="Arial"/>
                <a:sym typeface="Arial"/>
              </a:rPr>
              <a:t>EL PROCESO </a:t>
            </a:r>
            <a:br>
              <a:rPr lang="es-MX" sz="3200">
                <a:solidFill>
                  <a:schemeClr val="dk1"/>
                </a:solidFill>
                <a:latin typeface="Arial"/>
                <a:ea typeface="Arial"/>
                <a:cs typeface="Arial"/>
                <a:sym typeface="Arial"/>
              </a:rPr>
            </a:br>
            <a:r>
              <a:rPr b="1" lang="es-MX" sz="3200">
                <a:solidFill>
                  <a:schemeClr val="dk1"/>
                </a:solidFill>
                <a:latin typeface="Arial"/>
                <a:ea typeface="Arial"/>
                <a:cs typeface="Arial"/>
                <a:sym typeface="Arial"/>
              </a:rPr>
              <a:t>CREATIVO</a:t>
            </a:r>
            <a:endParaRPr b="1" sz="3200">
              <a:solidFill>
                <a:schemeClr val="dk1"/>
              </a:solidFill>
              <a:latin typeface="Arial"/>
              <a:ea typeface="Arial"/>
              <a:cs typeface="Arial"/>
              <a:sym typeface="Arial"/>
            </a:endParaRPr>
          </a:p>
        </p:txBody>
      </p:sp>
      <p:sp>
        <p:nvSpPr>
          <p:cNvPr id="48" name="Google Shape;48;p1"/>
          <p:cNvSpPr/>
          <p:nvPr/>
        </p:nvSpPr>
        <p:spPr>
          <a:xfrm>
            <a:off x="503237" y="3264201"/>
            <a:ext cx="3104743" cy="185435"/>
          </a:xfrm>
          <a:prstGeom prst="rect">
            <a:avLst/>
          </a:prstGeom>
          <a:noFill/>
          <a:ln>
            <a:noFill/>
          </a:ln>
        </p:spPr>
        <p:txBody>
          <a:bodyPr anchorCtr="0" anchor="t" bIns="0" lIns="0" spcFirstLastPara="1" rIns="0" wrap="square" tIns="0">
            <a:spAutoFit/>
          </a:bodyPr>
          <a:lstStyle/>
          <a:p>
            <a:pPr indent="-171450" lvl="0" marL="171450" marR="0" rtl="0" algn="l">
              <a:lnSpc>
                <a:spcPct val="110000"/>
              </a:lnSpc>
              <a:spcBef>
                <a:spcPts val="0"/>
              </a:spcBef>
              <a:spcAft>
                <a:spcPts val="0"/>
              </a:spcAft>
              <a:buClr>
                <a:srgbClr val="2DBDA5"/>
              </a:buClr>
              <a:buSzPts val="1200"/>
              <a:buFont typeface="Arial"/>
              <a:buChar char="•"/>
            </a:pPr>
            <a:r>
              <a:rPr lang="es-MX" sz="1200">
                <a:solidFill>
                  <a:schemeClr val="dk1"/>
                </a:solidFill>
                <a:latin typeface="Arial"/>
                <a:ea typeface="Arial"/>
                <a:cs typeface="Arial"/>
                <a:sym typeface="Arial"/>
              </a:rPr>
              <a:t>El proceso creativo y sus etapas</a:t>
            </a:r>
            <a:endParaRPr sz="1400">
              <a:solidFill>
                <a:schemeClr val="dk1"/>
              </a:solidFill>
              <a:latin typeface="Arial"/>
              <a:ea typeface="Arial"/>
              <a:cs typeface="Arial"/>
              <a:sym typeface="Arial"/>
            </a:endParaRPr>
          </a:p>
        </p:txBody>
      </p:sp>
      <p:sp>
        <p:nvSpPr>
          <p:cNvPr id="49" name="Google Shape;49;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2000">
                <a:solidFill>
                  <a:srgbClr val="2DBDA5"/>
                </a:solidFill>
                <a:latin typeface="Calibri"/>
                <a:ea typeface="Calibri"/>
                <a:cs typeface="Calibri"/>
                <a:sym typeface="Calibri"/>
              </a:rPr>
              <a:t>SESIÓN 02</a:t>
            </a:r>
            <a:endParaRPr/>
          </a:p>
        </p:txBody>
      </p:sp>
      <p:pic>
        <p:nvPicPr>
          <p:cNvPr id="50" name="Google Shape;50;p1"/>
          <p:cNvPicPr preferRelativeResize="0"/>
          <p:nvPr/>
        </p:nvPicPr>
        <p:blipFill rotWithShape="1">
          <a:blip r:embed="rId6">
            <a:alphaModFix amt="35000"/>
          </a:blip>
          <a:srcRect b="0" l="0" r="0" t="0"/>
          <a:stretch/>
        </p:blipFill>
        <p:spPr>
          <a:xfrm>
            <a:off x="5528054" y="1214576"/>
            <a:ext cx="248554" cy="174528"/>
          </a:xfrm>
          <a:prstGeom prst="rect">
            <a:avLst/>
          </a:prstGeom>
          <a:noFill/>
          <a:ln>
            <a:noFill/>
          </a:ln>
        </p:spPr>
      </p:pic>
      <p:pic>
        <p:nvPicPr>
          <p:cNvPr id="51" name="Google Shape;51;p1"/>
          <p:cNvPicPr preferRelativeResize="0"/>
          <p:nvPr/>
        </p:nvPicPr>
        <p:blipFill rotWithShape="1">
          <a:blip r:embed="rId5">
            <a:alphaModFix amt="35000"/>
          </a:blip>
          <a:srcRect b="0" l="0" r="0" t="0"/>
          <a:stretch/>
        </p:blipFill>
        <p:spPr>
          <a:xfrm>
            <a:off x="8142878" y="2446434"/>
            <a:ext cx="114521" cy="114521"/>
          </a:xfrm>
          <a:prstGeom prst="rect">
            <a:avLst/>
          </a:prstGeom>
          <a:noFill/>
          <a:ln>
            <a:noFill/>
          </a:ln>
        </p:spPr>
      </p:pic>
      <p:pic>
        <p:nvPicPr>
          <p:cNvPr id="52" name="Google Shape;52;p1"/>
          <p:cNvPicPr preferRelativeResize="0"/>
          <p:nvPr/>
        </p:nvPicPr>
        <p:blipFill rotWithShape="1">
          <a:blip r:embed="rId5">
            <a:alphaModFix amt="35000"/>
          </a:blip>
          <a:srcRect b="0" l="0" r="0" t="0"/>
          <a:stretch/>
        </p:blipFill>
        <p:spPr>
          <a:xfrm>
            <a:off x="7279300" y="947188"/>
            <a:ext cx="76092" cy="76092"/>
          </a:xfrm>
          <a:prstGeom prst="rect">
            <a:avLst/>
          </a:prstGeom>
          <a:noFill/>
          <a:ln>
            <a:noFill/>
          </a:ln>
        </p:spPr>
      </p:pic>
      <p:pic>
        <p:nvPicPr>
          <p:cNvPr id="53" name="Google Shape;53;p1"/>
          <p:cNvPicPr preferRelativeResize="0"/>
          <p:nvPr/>
        </p:nvPicPr>
        <p:blipFill rotWithShape="1">
          <a:blip r:embed="rId7">
            <a:alphaModFix amt="30000"/>
          </a:blip>
          <a:srcRect b="0" l="0" r="0" t="0"/>
          <a:stretch/>
        </p:blipFill>
        <p:spPr>
          <a:xfrm>
            <a:off x="4498387" y="1372312"/>
            <a:ext cx="610754" cy="610754"/>
          </a:xfrm>
          <a:prstGeom prst="rect">
            <a:avLst/>
          </a:prstGeom>
          <a:noFill/>
          <a:ln>
            <a:noFill/>
          </a:ln>
        </p:spPr>
      </p:pic>
      <p:pic>
        <p:nvPicPr>
          <p:cNvPr id="54" name="Google Shape;54;p1"/>
          <p:cNvPicPr preferRelativeResize="0"/>
          <p:nvPr/>
        </p:nvPicPr>
        <p:blipFill rotWithShape="1">
          <a:blip r:embed="rId8">
            <a:alphaModFix amt="30000"/>
          </a:blip>
          <a:srcRect b="0" l="0" r="0" t="0"/>
          <a:stretch/>
        </p:blipFill>
        <p:spPr>
          <a:xfrm>
            <a:off x="7391433" y="2889818"/>
            <a:ext cx="470700" cy="470700"/>
          </a:xfrm>
          <a:prstGeom prst="rect">
            <a:avLst/>
          </a:prstGeom>
          <a:noFill/>
          <a:ln>
            <a:noFill/>
          </a:ln>
        </p:spPr>
      </p:pic>
      <p:pic>
        <p:nvPicPr>
          <p:cNvPr id="55" name="Google Shape;55;p1"/>
          <p:cNvPicPr preferRelativeResize="0"/>
          <p:nvPr/>
        </p:nvPicPr>
        <p:blipFill rotWithShape="1">
          <a:blip r:embed="rId9">
            <a:alphaModFix amt="30000"/>
          </a:blip>
          <a:srcRect b="0" l="0" r="0" t="0"/>
          <a:stretch/>
        </p:blipFill>
        <p:spPr>
          <a:xfrm>
            <a:off x="5216627" y="3042231"/>
            <a:ext cx="494138" cy="494138"/>
          </a:xfrm>
          <a:prstGeom prst="rect">
            <a:avLst/>
          </a:prstGeom>
          <a:noFill/>
          <a:ln>
            <a:noFill/>
          </a:ln>
        </p:spPr>
      </p:pic>
      <p:pic>
        <p:nvPicPr>
          <p:cNvPr id="56" name="Google Shape;56;p1"/>
          <p:cNvPicPr preferRelativeResize="0"/>
          <p:nvPr/>
        </p:nvPicPr>
        <p:blipFill rotWithShape="1">
          <a:blip r:embed="rId10">
            <a:alphaModFix amt="30000"/>
          </a:blip>
          <a:srcRect b="0" l="0" r="0" t="0"/>
          <a:stretch/>
        </p:blipFill>
        <p:spPr>
          <a:xfrm>
            <a:off x="7546373" y="1214576"/>
            <a:ext cx="689052" cy="689052"/>
          </a:xfrm>
          <a:prstGeom prst="rect">
            <a:avLst/>
          </a:prstGeom>
          <a:noFill/>
          <a:ln>
            <a:noFill/>
          </a:ln>
        </p:spPr>
      </p:pic>
      <p:pic>
        <p:nvPicPr>
          <p:cNvPr id="57" name="Google Shape;57;p1"/>
          <p:cNvPicPr preferRelativeResize="0"/>
          <p:nvPr/>
        </p:nvPicPr>
        <p:blipFill rotWithShape="1">
          <a:blip r:embed="rId4">
            <a:alphaModFix amt="35000"/>
          </a:blip>
          <a:srcRect b="0" l="0" r="0" t="0"/>
          <a:stretch/>
        </p:blipFill>
        <p:spPr>
          <a:xfrm flipH="1">
            <a:off x="7307959" y="2312912"/>
            <a:ext cx="259265" cy="165068"/>
          </a:xfrm>
          <a:prstGeom prst="rect">
            <a:avLst/>
          </a:prstGeom>
          <a:noFill/>
          <a:ln>
            <a:noFill/>
          </a:ln>
        </p:spPr>
      </p:pic>
      <p:pic>
        <p:nvPicPr>
          <p:cNvPr id="58" name="Google Shape;58;p1"/>
          <p:cNvPicPr preferRelativeResize="0"/>
          <p:nvPr/>
        </p:nvPicPr>
        <p:blipFill rotWithShape="1">
          <a:blip r:embed="rId11">
            <a:alphaModFix amt="30000"/>
          </a:blip>
          <a:srcRect b="0" l="0" r="0" t="0"/>
          <a:stretch/>
        </p:blipFill>
        <p:spPr>
          <a:xfrm>
            <a:off x="6091328" y="815352"/>
            <a:ext cx="702863" cy="702863"/>
          </a:xfrm>
          <a:prstGeom prst="rect">
            <a:avLst/>
          </a:prstGeom>
          <a:noFill/>
          <a:ln>
            <a:noFill/>
          </a:ln>
        </p:spPr>
      </p:pic>
      <p:pic>
        <p:nvPicPr>
          <p:cNvPr id="59" name="Google Shape;59;p1"/>
          <p:cNvPicPr preferRelativeResize="0"/>
          <p:nvPr/>
        </p:nvPicPr>
        <p:blipFill rotWithShape="1">
          <a:blip r:embed="rId12">
            <a:alphaModFix/>
          </a:blip>
          <a:srcRect b="0" l="0" r="0" t="0"/>
          <a:stretch/>
        </p:blipFill>
        <p:spPr>
          <a:xfrm>
            <a:off x="511225" y="1896111"/>
            <a:ext cx="166865" cy="170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168" name="Google Shape;168;p10"/>
          <p:cNvSpPr txBox="1"/>
          <p:nvPr/>
        </p:nvSpPr>
        <p:spPr>
          <a:xfrm>
            <a:off x="506797" y="918372"/>
            <a:ext cx="348331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LAS ETAPAS DEL PROCESO CREATIVO</a:t>
            </a:r>
            <a:endParaRPr/>
          </a:p>
        </p:txBody>
      </p:sp>
      <p:sp>
        <p:nvSpPr>
          <p:cNvPr id="169" name="Google Shape;169;p10"/>
          <p:cNvSpPr/>
          <p:nvPr/>
        </p:nvSpPr>
        <p:spPr>
          <a:xfrm>
            <a:off x="503237" y="1387382"/>
            <a:ext cx="3889375" cy="421165"/>
          </a:xfrm>
          <a:prstGeom prst="roundRect">
            <a:avLst>
              <a:gd fmla="val 15324" name="adj"/>
            </a:avLst>
          </a:prstGeom>
          <a:solidFill>
            <a:srgbClr val="92C3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COMBINACIÓN</a:t>
            </a:r>
            <a:endParaRPr/>
          </a:p>
        </p:txBody>
      </p:sp>
      <p:grpSp>
        <p:nvGrpSpPr>
          <p:cNvPr id="170" name="Google Shape;170;p10"/>
          <p:cNvGrpSpPr/>
          <p:nvPr/>
        </p:nvGrpSpPr>
        <p:grpSpPr>
          <a:xfrm>
            <a:off x="321424" y="1428023"/>
            <a:ext cx="386724" cy="339884"/>
            <a:chOff x="5892512" y="2805541"/>
            <a:chExt cx="459474" cy="403823"/>
          </a:xfrm>
        </p:grpSpPr>
        <p:sp>
          <p:nvSpPr>
            <p:cNvPr id="171" name="Google Shape;171;p10"/>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2" name="Google Shape;172;p10"/>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3" name="Google Shape;173;p10"/>
            <p:cNvSpPr/>
            <p:nvPr/>
          </p:nvSpPr>
          <p:spPr>
            <a:xfrm rot="5400000">
              <a:off x="6076285" y="2946262"/>
              <a:ext cx="186870" cy="122381"/>
            </a:xfrm>
            <a:prstGeom prst="triangle">
              <a:avLst>
                <a:gd fmla="val 50000" name="adj"/>
              </a:avLst>
            </a:prstGeom>
            <a:solidFill>
              <a:srgbClr val="92C3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74" name="Google Shape;174;p10"/>
          <p:cNvSpPr txBox="1"/>
          <p:nvPr/>
        </p:nvSpPr>
        <p:spPr>
          <a:xfrm>
            <a:off x="503238" y="2031336"/>
            <a:ext cx="3889374" cy="1969770"/>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92C34D"/>
              </a:buClr>
              <a:buSzPts val="1600"/>
              <a:buFont typeface="Arial"/>
              <a:buChar char="•"/>
            </a:pPr>
            <a:r>
              <a:rPr lang="es-MX" sz="1600">
                <a:solidFill>
                  <a:schemeClr val="dk1"/>
                </a:solidFill>
                <a:latin typeface="Calibri"/>
                <a:ea typeface="Calibri"/>
                <a:cs typeface="Calibri"/>
                <a:sym typeface="Calibri"/>
              </a:rPr>
              <a:t>En esta etapa nos permitimos “jugar” sin “juzgar”, llevar todo a los extremos con la posibilidad de ser irracionales, todo está permitido.</a:t>
            </a:r>
            <a:endParaRPr/>
          </a:p>
          <a:p>
            <a:pPr indent="-84138" lvl="0" marL="185738" marR="0" rtl="0" algn="l">
              <a:lnSpc>
                <a:spcPct val="100000"/>
              </a:lnSpc>
              <a:spcBef>
                <a:spcPts val="0"/>
              </a:spcBef>
              <a:spcAft>
                <a:spcPts val="0"/>
              </a:spcAft>
              <a:buClr>
                <a:srgbClr val="92C34D"/>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92C34D"/>
              </a:buClr>
              <a:buSzPts val="1600"/>
              <a:buFont typeface="Arial"/>
              <a:buChar char="•"/>
            </a:pPr>
            <a:r>
              <a:rPr b="1" lang="es-MX" sz="1600">
                <a:solidFill>
                  <a:schemeClr val="dk1"/>
                </a:solidFill>
                <a:latin typeface="Calibri"/>
                <a:ea typeface="Calibri"/>
                <a:cs typeface="Calibri"/>
                <a:sym typeface="Calibri"/>
              </a:rPr>
              <a:t>Buscamos todas las combinaciones posibles</a:t>
            </a:r>
            <a:r>
              <a:rPr lang="es-MX" sz="1600">
                <a:solidFill>
                  <a:schemeClr val="dk1"/>
                </a:solidFill>
                <a:latin typeface="Calibri"/>
                <a:ea typeface="Calibri"/>
                <a:cs typeface="Calibri"/>
                <a:sym typeface="Calibri"/>
              </a:rPr>
              <a:t>, dejamos que las ideas “floten”. Probamos mucho.</a:t>
            </a:r>
            <a:endParaRPr/>
          </a:p>
        </p:txBody>
      </p:sp>
      <p:pic>
        <p:nvPicPr>
          <p:cNvPr id="175" name="Google Shape;175;p10"/>
          <p:cNvPicPr preferRelativeResize="0"/>
          <p:nvPr/>
        </p:nvPicPr>
        <p:blipFill rotWithShape="1">
          <a:blip r:embed="rId3">
            <a:alphaModFix/>
          </a:blip>
          <a:srcRect b="0" l="0" r="0" t="0"/>
          <a:stretch/>
        </p:blipFill>
        <p:spPr>
          <a:xfrm>
            <a:off x="4751388" y="481013"/>
            <a:ext cx="3924300" cy="4752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182" name="Google Shape;182;p11"/>
          <p:cNvSpPr txBox="1"/>
          <p:nvPr/>
        </p:nvSpPr>
        <p:spPr>
          <a:xfrm>
            <a:off x="506797" y="918372"/>
            <a:ext cx="348331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LAS ETAPAS DEL PROCESO CREATIVO</a:t>
            </a:r>
            <a:endParaRPr/>
          </a:p>
        </p:txBody>
      </p:sp>
      <p:sp>
        <p:nvSpPr>
          <p:cNvPr id="183" name="Google Shape;183;p11"/>
          <p:cNvSpPr/>
          <p:nvPr/>
        </p:nvSpPr>
        <p:spPr>
          <a:xfrm>
            <a:off x="503237" y="1387382"/>
            <a:ext cx="3889375" cy="421165"/>
          </a:xfrm>
          <a:prstGeom prst="roundRect">
            <a:avLst>
              <a:gd fmla="val 15324" name="adj"/>
            </a:avLst>
          </a:prstGeom>
          <a:solidFill>
            <a:srgbClr val="00B1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INCUBACIÓN</a:t>
            </a:r>
            <a:endParaRPr/>
          </a:p>
        </p:txBody>
      </p:sp>
      <p:grpSp>
        <p:nvGrpSpPr>
          <p:cNvPr id="184" name="Google Shape;184;p11"/>
          <p:cNvGrpSpPr/>
          <p:nvPr/>
        </p:nvGrpSpPr>
        <p:grpSpPr>
          <a:xfrm>
            <a:off x="321424" y="1428023"/>
            <a:ext cx="386724" cy="339884"/>
            <a:chOff x="5892512" y="2805541"/>
            <a:chExt cx="459474" cy="403823"/>
          </a:xfrm>
        </p:grpSpPr>
        <p:sp>
          <p:nvSpPr>
            <p:cNvPr id="185" name="Google Shape;185;p11"/>
            <p:cNvSpPr/>
            <p:nvPr/>
          </p:nvSpPr>
          <p:spPr>
            <a:xfrm>
              <a:off x="5956277" y="2824919"/>
              <a:ext cx="395709" cy="376075"/>
            </a:xfrm>
            <a:prstGeom prst="ellipse">
              <a:avLst/>
            </a:prstGeom>
            <a:solidFill>
              <a:srgbClr val="007C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6" name="Google Shape;186;p11"/>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7" name="Google Shape;187;p11"/>
            <p:cNvSpPr/>
            <p:nvPr/>
          </p:nvSpPr>
          <p:spPr>
            <a:xfrm rot="5400000">
              <a:off x="6076285" y="2946262"/>
              <a:ext cx="186870" cy="122381"/>
            </a:xfrm>
            <a:prstGeom prst="triangle">
              <a:avLst>
                <a:gd fmla="val 50000" name="adj"/>
              </a:avLst>
            </a:prstGeom>
            <a:solidFill>
              <a:srgbClr val="00B1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88" name="Google Shape;188;p11"/>
          <p:cNvSpPr txBox="1"/>
          <p:nvPr/>
        </p:nvSpPr>
        <p:spPr>
          <a:xfrm>
            <a:off x="503238" y="2031336"/>
            <a:ext cx="3889374" cy="2708434"/>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00B1C4"/>
              </a:buClr>
              <a:buSzPts val="1600"/>
              <a:buFont typeface="Arial"/>
              <a:buChar char="•"/>
            </a:pPr>
            <a:r>
              <a:rPr lang="es-MX" sz="1600">
                <a:solidFill>
                  <a:schemeClr val="dk1"/>
                </a:solidFill>
                <a:latin typeface="Calibri"/>
                <a:ea typeface="Calibri"/>
                <a:cs typeface="Calibri"/>
                <a:sym typeface="Calibri"/>
              </a:rPr>
              <a:t>Sobre esta etapa </a:t>
            </a:r>
            <a:r>
              <a:rPr b="1" lang="es-MX" sz="1600">
                <a:solidFill>
                  <a:schemeClr val="dk1"/>
                </a:solidFill>
                <a:latin typeface="Calibri"/>
                <a:ea typeface="Calibri"/>
                <a:cs typeface="Calibri"/>
                <a:sym typeface="Calibri"/>
              </a:rPr>
              <a:t>no tenemos ningún control</a:t>
            </a:r>
            <a:r>
              <a:rPr lang="es-MX" sz="1600">
                <a:solidFill>
                  <a:schemeClr val="dk1"/>
                </a:solidFill>
                <a:latin typeface="Calibri"/>
                <a:ea typeface="Calibri"/>
                <a:cs typeface="Calibri"/>
                <a:sym typeface="Calibri"/>
              </a:rPr>
              <a:t>, ya que se realiza en el subconsciente. Por ello, a veces los problemas se resuelven en un sueño o cuando estamos realizando actividades mecánicas como manejar, ir al baño, etc.</a:t>
            </a:r>
            <a:endParaRPr/>
          </a:p>
          <a:p>
            <a:pPr indent="-184150" lvl="0" marL="285750" marR="0" rtl="0" algn="l">
              <a:lnSpc>
                <a:spcPct val="100000"/>
              </a:lnSpc>
              <a:spcBef>
                <a:spcPts val="0"/>
              </a:spcBef>
              <a:spcAft>
                <a:spcPts val="0"/>
              </a:spcAft>
              <a:buClr>
                <a:srgbClr val="00B1C4"/>
              </a:buClr>
              <a:buSzPts val="1600"/>
              <a:buFont typeface="Arial"/>
              <a:buNone/>
            </a:pPr>
            <a:r>
              <a:t/>
            </a:r>
            <a:endParaRPr sz="1600">
              <a:solidFill>
                <a:srgbClr val="3F3F3F"/>
              </a:solidFill>
              <a:latin typeface="Calibri"/>
              <a:ea typeface="Calibri"/>
              <a:cs typeface="Calibri"/>
              <a:sym typeface="Calibri"/>
            </a:endParaRPr>
          </a:p>
          <a:p>
            <a:pPr indent="-185738" lvl="0" marL="185738" marR="0" rtl="0" algn="l">
              <a:lnSpc>
                <a:spcPct val="100000"/>
              </a:lnSpc>
              <a:spcBef>
                <a:spcPts val="0"/>
              </a:spcBef>
              <a:spcAft>
                <a:spcPts val="0"/>
              </a:spcAft>
              <a:buClr>
                <a:srgbClr val="00B1C4"/>
              </a:buClr>
              <a:buSzPts val="1600"/>
              <a:buFont typeface="Arial"/>
              <a:buChar char="•"/>
            </a:pPr>
            <a:r>
              <a:rPr b="1" lang="es-MX" sz="1600">
                <a:solidFill>
                  <a:srgbClr val="00B1C4"/>
                </a:solidFill>
                <a:latin typeface="Calibri"/>
                <a:ea typeface="Calibri"/>
                <a:cs typeface="Calibri"/>
                <a:sym typeface="Calibri"/>
              </a:rPr>
              <a:t>Se realizan conexiones inusitadas, muy originales, ya que no tenemos las barreras y prejuicios que mostramos cuando estamos en estado de consciencia.</a:t>
            </a:r>
            <a:endParaRPr/>
          </a:p>
        </p:txBody>
      </p:sp>
      <p:pic>
        <p:nvPicPr>
          <p:cNvPr id="189" name="Google Shape;189;p11"/>
          <p:cNvPicPr preferRelativeResize="0"/>
          <p:nvPr/>
        </p:nvPicPr>
        <p:blipFill rotWithShape="1">
          <a:blip r:embed="rId3">
            <a:alphaModFix/>
          </a:blip>
          <a:srcRect b="0" l="0" r="0" t="0"/>
          <a:stretch/>
        </p:blipFill>
        <p:spPr>
          <a:xfrm>
            <a:off x="4751388" y="481013"/>
            <a:ext cx="3925022" cy="475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2"/>
          <p:cNvSpPr txBox="1"/>
          <p:nvPr/>
        </p:nvSpPr>
        <p:spPr>
          <a:xfrm>
            <a:off x="506797" y="918372"/>
            <a:ext cx="3885900" cy="303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rgbClr val="00B1C4"/>
                </a:solidFill>
                <a:latin typeface="Calibri"/>
                <a:ea typeface="Calibri"/>
                <a:cs typeface="Calibri"/>
                <a:sym typeface="Calibri"/>
              </a:rPr>
              <a:t>DEJAR QUE EL SUBCONSCIENTE TRABAJE</a:t>
            </a:r>
            <a:endParaRPr/>
          </a:p>
          <a:p>
            <a:pPr indent="-185738" lvl="0" marL="185738" marR="0" rtl="0" algn="l">
              <a:lnSpc>
                <a:spcPct val="100000"/>
              </a:lnSpc>
              <a:spcBef>
                <a:spcPts val="600"/>
              </a:spcBef>
              <a:spcAft>
                <a:spcPts val="0"/>
              </a:spcAft>
              <a:buClr>
                <a:srgbClr val="00B1C4"/>
              </a:buClr>
              <a:buSzPts val="1600"/>
              <a:buFont typeface="Arial"/>
              <a:buChar char="•"/>
            </a:pPr>
            <a:r>
              <a:rPr lang="es-MX" sz="1600">
                <a:solidFill>
                  <a:schemeClr val="dk1"/>
                </a:solidFill>
                <a:latin typeface="Calibri"/>
                <a:ea typeface="Calibri"/>
                <a:cs typeface="Calibri"/>
                <a:sym typeface="Calibri"/>
              </a:rPr>
              <a:t>Una persona creativa, acostumbrada a pasar por esos procesos, sabe que es necesario un tiempo interior para que los distintos elementos puedan “amalgamarse”. Es como si fuese una fase de “</a:t>
            </a:r>
            <a:r>
              <a:rPr i="1" lang="es-MX" sz="1600">
                <a:solidFill>
                  <a:schemeClr val="dk1"/>
                </a:solidFill>
                <a:latin typeface="Calibri"/>
                <a:ea typeface="Calibri"/>
                <a:cs typeface="Calibri"/>
                <a:sym typeface="Calibri"/>
              </a:rPr>
              <a:t>cocción</a:t>
            </a:r>
            <a:r>
              <a:rPr lang="es-MX" sz="1600">
                <a:solidFill>
                  <a:schemeClr val="dk1"/>
                </a:solidFill>
                <a:latin typeface="Calibri"/>
                <a:ea typeface="Calibri"/>
                <a:cs typeface="Calibri"/>
                <a:sym typeface="Calibri"/>
              </a:rPr>
              <a:t>” cuya duración no siempre podrá ser controlada por la persona que crea. </a:t>
            </a:r>
            <a:endParaRPr/>
          </a:p>
          <a:p>
            <a:pPr indent="-84138" lvl="0" marL="185738" marR="0" rtl="0" algn="l">
              <a:lnSpc>
                <a:spcPct val="100000"/>
              </a:lnSpc>
              <a:spcBef>
                <a:spcPts val="0"/>
              </a:spcBef>
              <a:spcAft>
                <a:spcPts val="0"/>
              </a:spcAft>
              <a:buClr>
                <a:srgbClr val="00B1C4"/>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00B1C4"/>
              </a:buClr>
              <a:buSzPts val="1600"/>
              <a:buFont typeface="Arial"/>
              <a:buChar char="•"/>
            </a:pPr>
            <a:r>
              <a:rPr lang="es-MX" sz="1600">
                <a:solidFill>
                  <a:schemeClr val="dk1"/>
                </a:solidFill>
                <a:latin typeface="Calibri"/>
                <a:ea typeface="Calibri"/>
                <a:cs typeface="Calibri"/>
                <a:sym typeface="Calibri"/>
              </a:rPr>
              <a:t>Nunca se sabe </a:t>
            </a:r>
            <a:r>
              <a:rPr lang="es-MX" sz="1600">
                <a:solidFill>
                  <a:schemeClr val="dk1"/>
                </a:solidFill>
                <a:latin typeface="Calibri"/>
                <a:ea typeface="Calibri"/>
                <a:cs typeface="Calibri"/>
                <a:sym typeface="Calibri"/>
              </a:rPr>
              <a:t>cuánto</a:t>
            </a:r>
            <a:r>
              <a:rPr lang="es-MX" sz="1600">
                <a:solidFill>
                  <a:schemeClr val="dk1"/>
                </a:solidFill>
                <a:latin typeface="Calibri"/>
                <a:ea typeface="Calibri"/>
                <a:cs typeface="Calibri"/>
                <a:sym typeface="Calibri"/>
              </a:rPr>
              <a:t> tiempo durará una incubación, pueden ser horas o años.</a:t>
            </a:r>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
        <p:nvSpPr>
          <p:cNvPr id="196" name="Google Shape;196;p1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pic>
        <p:nvPicPr>
          <p:cNvPr id="197" name="Google Shape;197;p12"/>
          <p:cNvPicPr preferRelativeResize="0"/>
          <p:nvPr/>
        </p:nvPicPr>
        <p:blipFill rotWithShape="1">
          <a:blip r:embed="rId3">
            <a:alphaModFix/>
          </a:blip>
          <a:srcRect b="0" l="0" r="0" t="0"/>
          <a:stretch/>
        </p:blipFill>
        <p:spPr>
          <a:xfrm>
            <a:off x="4751388" y="491404"/>
            <a:ext cx="3924300" cy="47425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204" name="Google Shape;204;p13"/>
          <p:cNvSpPr txBox="1"/>
          <p:nvPr/>
        </p:nvSpPr>
        <p:spPr>
          <a:xfrm>
            <a:off x="506797" y="918372"/>
            <a:ext cx="348331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LAS ETAPAS DEL PROCESO CREATIVO</a:t>
            </a:r>
            <a:endParaRPr/>
          </a:p>
        </p:txBody>
      </p:sp>
      <p:sp>
        <p:nvSpPr>
          <p:cNvPr id="205" name="Google Shape;205;p13"/>
          <p:cNvSpPr/>
          <p:nvPr/>
        </p:nvSpPr>
        <p:spPr>
          <a:xfrm>
            <a:off x="503237" y="1387382"/>
            <a:ext cx="3889375" cy="421165"/>
          </a:xfrm>
          <a:prstGeom prst="roundRect">
            <a:avLst>
              <a:gd fmla="val 15324" name="adj"/>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ILUMINACIÓN</a:t>
            </a:r>
            <a:endParaRPr/>
          </a:p>
        </p:txBody>
      </p:sp>
      <p:grpSp>
        <p:nvGrpSpPr>
          <p:cNvPr id="206" name="Google Shape;206;p13"/>
          <p:cNvGrpSpPr/>
          <p:nvPr/>
        </p:nvGrpSpPr>
        <p:grpSpPr>
          <a:xfrm>
            <a:off x="321424" y="1428023"/>
            <a:ext cx="386724" cy="339884"/>
            <a:chOff x="5892512" y="2805541"/>
            <a:chExt cx="459474" cy="403823"/>
          </a:xfrm>
        </p:grpSpPr>
        <p:sp>
          <p:nvSpPr>
            <p:cNvPr id="207" name="Google Shape;207;p13"/>
            <p:cNvSpPr/>
            <p:nvPr/>
          </p:nvSpPr>
          <p:spPr>
            <a:xfrm>
              <a:off x="5956277" y="2824919"/>
              <a:ext cx="395709" cy="376075"/>
            </a:xfrm>
            <a:prstGeom prst="ellipse">
              <a:avLst/>
            </a:prstGeom>
            <a:solidFill>
              <a:srgbClr val="D363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8" name="Google Shape;208;p1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9" name="Google Shape;209;p13"/>
            <p:cNvSpPr/>
            <p:nvPr/>
          </p:nvSpPr>
          <p:spPr>
            <a:xfrm rot="5400000">
              <a:off x="6076285" y="2946262"/>
              <a:ext cx="186870" cy="122381"/>
            </a:xfrm>
            <a:prstGeom prst="triangle">
              <a:avLst>
                <a:gd fmla="val 50000" name="adj"/>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10" name="Google Shape;210;p13"/>
          <p:cNvSpPr txBox="1"/>
          <p:nvPr/>
        </p:nvSpPr>
        <p:spPr>
          <a:xfrm>
            <a:off x="503238" y="2031336"/>
            <a:ext cx="3889374" cy="1723549"/>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FF7828"/>
              </a:buClr>
              <a:buSzPts val="1600"/>
              <a:buFont typeface="Arial"/>
              <a:buChar char="•"/>
            </a:pPr>
            <a:r>
              <a:rPr lang="es-MX" sz="1600">
                <a:solidFill>
                  <a:schemeClr val="dk1"/>
                </a:solidFill>
                <a:latin typeface="Calibri"/>
                <a:ea typeface="Calibri"/>
                <a:cs typeface="Calibri"/>
                <a:sym typeface="Calibri"/>
              </a:rPr>
              <a:t>La solución irrumpe de golpe. Es cuando llega la luz a la oscuridad del proceso de incubación y las partes antes dispersas se unen presentando un todo ordenado. </a:t>
            </a:r>
            <a:endParaRPr/>
          </a:p>
          <a:p>
            <a:pPr indent="-84138" lvl="0" marL="185738" marR="0" rtl="0" algn="l">
              <a:lnSpc>
                <a:spcPct val="100000"/>
              </a:lnSpc>
              <a:spcBef>
                <a:spcPts val="0"/>
              </a:spcBef>
              <a:spcAft>
                <a:spcPts val="0"/>
              </a:spcAft>
              <a:buClr>
                <a:srgbClr val="FF7828"/>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FF7828"/>
              </a:buClr>
              <a:buSzPts val="1600"/>
              <a:buFont typeface="Arial"/>
              <a:buChar char="•"/>
            </a:pPr>
            <a:r>
              <a:rPr b="1" lang="es-MX" sz="1600">
                <a:solidFill>
                  <a:schemeClr val="dk1"/>
                </a:solidFill>
                <a:latin typeface="Calibri"/>
                <a:ea typeface="Calibri"/>
                <a:cs typeface="Calibri"/>
                <a:sym typeface="Calibri"/>
              </a:rPr>
              <a:t>La idea aparece ante nosotros</a:t>
            </a:r>
            <a:r>
              <a:rPr lang="es-MX" sz="1600">
                <a:solidFill>
                  <a:schemeClr val="dk1"/>
                </a:solidFill>
                <a:latin typeface="Calibri"/>
                <a:ea typeface="Calibri"/>
                <a:cs typeface="Calibri"/>
                <a:sym typeface="Calibri"/>
              </a:rPr>
              <a:t>. Es el clímax del proceso creativo.</a:t>
            </a:r>
            <a:endParaRPr sz="1600">
              <a:solidFill>
                <a:schemeClr val="dk1"/>
              </a:solidFill>
              <a:latin typeface="Calibri"/>
              <a:ea typeface="Calibri"/>
              <a:cs typeface="Calibri"/>
              <a:sym typeface="Calibri"/>
            </a:endParaRPr>
          </a:p>
        </p:txBody>
      </p:sp>
      <p:pic>
        <p:nvPicPr>
          <p:cNvPr id="211" name="Google Shape;211;p13"/>
          <p:cNvPicPr preferRelativeResize="0"/>
          <p:nvPr/>
        </p:nvPicPr>
        <p:blipFill rotWithShape="1">
          <a:blip r:embed="rId3">
            <a:alphaModFix/>
          </a:blip>
          <a:srcRect b="0" l="7564" r="9690" t="0"/>
          <a:stretch/>
        </p:blipFill>
        <p:spPr>
          <a:xfrm>
            <a:off x="4751387" y="491404"/>
            <a:ext cx="3924301" cy="47425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218" name="Google Shape;218;p14"/>
          <p:cNvSpPr txBox="1"/>
          <p:nvPr/>
        </p:nvSpPr>
        <p:spPr>
          <a:xfrm>
            <a:off x="506797" y="918372"/>
            <a:ext cx="3885816" cy="426270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rgbClr val="FF7828"/>
                </a:solidFill>
                <a:latin typeface="Calibri"/>
                <a:ea typeface="Calibri"/>
                <a:cs typeface="Calibri"/>
                <a:sym typeface="Calibri"/>
              </a:rPr>
              <a:t>¡EUREKA!</a:t>
            </a:r>
            <a:endParaRPr/>
          </a:p>
          <a:p>
            <a:pPr indent="-185738" lvl="0" marL="185738" marR="0" rtl="0" algn="l">
              <a:spcBef>
                <a:spcPts val="600"/>
              </a:spcBef>
              <a:spcAft>
                <a:spcPts val="0"/>
              </a:spcAft>
              <a:buClr>
                <a:srgbClr val="FF7828"/>
              </a:buClr>
              <a:buSzPts val="1600"/>
              <a:buFont typeface="Arial"/>
              <a:buChar char="•"/>
            </a:pPr>
            <a:r>
              <a:rPr lang="es-MX" sz="1600">
                <a:solidFill>
                  <a:schemeClr val="dk1"/>
                </a:solidFill>
                <a:latin typeface="Calibri"/>
                <a:ea typeface="Calibri"/>
                <a:cs typeface="Calibri"/>
                <a:sym typeface="Calibri"/>
              </a:rPr>
              <a:t>La historia dice que Arquímedes pronunció esta palabra tras descubrir que el peso de un cuerpo, dividido su peso aparente al ser sumergido en agua, es una propiedad que hoy conocemos con el nombre de densidad. </a:t>
            </a:r>
            <a:endParaRPr/>
          </a:p>
          <a:p>
            <a:pPr indent="-84138" lvl="0" marL="185738" marR="0" rtl="0" algn="l">
              <a:spcBef>
                <a:spcPts val="0"/>
              </a:spcBef>
              <a:spcAft>
                <a:spcPts val="0"/>
              </a:spcAft>
              <a:buClr>
                <a:srgbClr val="FF7828"/>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spcBef>
                <a:spcPts val="0"/>
              </a:spcBef>
              <a:spcAft>
                <a:spcPts val="0"/>
              </a:spcAft>
              <a:buClr>
                <a:srgbClr val="FF7828"/>
              </a:buClr>
              <a:buSzPts val="1600"/>
              <a:buFont typeface="Arial"/>
              <a:buChar char="•"/>
            </a:pPr>
            <a:r>
              <a:rPr lang="es-MX" sz="1600">
                <a:solidFill>
                  <a:schemeClr val="dk1"/>
                </a:solidFill>
                <a:latin typeface="Calibri"/>
                <a:ea typeface="Calibri"/>
                <a:cs typeface="Calibri"/>
                <a:sym typeface="Calibri"/>
              </a:rPr>
              <a:t>Esto le permitió saber si la corona del Rey estaba hecha de oro puro. </a:t>
            </a:r>
            <a:endParaRPr/>
          </a:p>
          <a:p>
            <a:pPr indent="-84138" lvl="0" marL="185738" marR="0" rtl="0" algn="l">
              <a:spcBef>
                <a:spcPts val="0"/>
              </a:spcBef>
              <a:spcAft>
                <a:spcPts val="0"/>
              </a:spcAft>
              <a:buClr>
                <a:srgbClr val="FF7828"/>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spcBef>
                <a:spcPts val="0"/>
              </a:spcBef>
              <a:spcAft>
                <a:spcPts val="0"/>
              </a:spcAft>
              <a:buClr>
                <a:srgbClr val="FF7828"/>
              </a:buClr>
              <a:buSzPts val="1600"/>
              <a:buFont typeface="Arial"/>
              <a:buChar char="•"/>
            </a:pPr>
            <a:r>
              <a:rPr lang="es-MX" sz="1600">
                <a:solidFill>
                  <a:schemeClr val="dk1"/>
                </a:solidFill>
                <a:latin typeface="Calibri"/>
                <a:ea typeface="Calibri"/>
                <a:cs typeface="Calibri"/>
                <a:sym typeface="Calibri"/>
              </a:rPr>
              <a:t>Este descubrimiento lo habría realizado mientras se encontraba sumergido en la bañera.</a:t>
            </a:r>
            <a:endParaRPr/>
          </a:p>
          <a:p>
            <a:pPr indent="-84138" lvl="0" marL="185738" marR="0" rtl="0" algn="l">
              <a:spcBef>
                <a:spcPts val="0"/>
              </a:spcBef>
              <a:spcAft>
                <a:spcPts val="0"/>
              </a:spcAft>
              <a:buClr>
                <a:srgbClr val="FF7828"/>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spcBef>
                <a:spcPts val="0"/>
              </a:spcBef>
              <a:spcAft>
                <a:spcPts val="0"/>
              </a:spcAft>
              <a:buClr>
                <a:srgbClr val="FF7828"/>
              </a:buClr>
              <a:buSzPts val="1600"/>
              <a:buFont typeface="Arial"/>
              <a:buChar char="•"/>
            </a:pPr>
            <a:r>
              <a:rPr lang="es-MX" sz="1600">
                <a:solidFill>
                  <a:schemeClr val="dk1"/>
                </a:solidFill>
                <a:latin typeface="Calibri"/>
                <a:ea typeface="Calibri"/>
                <a:cs typeface="Calibri"/>
                <a:sym typeface="Calibri"/>
              </a:rPr>
              <a:t>Tal fue su alegría que salió a las calles de Siracusa desnudo y  gritando ¡Eureka!, que significa ¡Lo encontré!</a:t>
            </a:r>
            <a:endParaRPr sz="1600">
              <a:solidFill>
                <a:schemeClr val="dk1"/>
              </a:solidFill>
              <a:latin typeface="Calibri"/>
              <a:ea typeface="Calibri"/>
              <a:cs typeface="Calibri"/>
              <a:sym typeface="Calibri"/>
            </a:endParaRPr>
          </a:p>
        </p:txBody>
      </p:sp>
      <p:pic>
        <p:nvPicPr>
          <p:cNvPr descr="arquimedes-de-siracusa-circa-287-ac-a-circa-212-bc-el-matematico-griego-fisico-e-ingeniero-a346t6.jpg" id="219" name="Google Shape;219;p14"/>
          <p:cNvPicPr preferRelativeResize="0"/>
          <p:nvPr/>
        </p:nvPicPr>
        <p:blipFill rotWithShape="1">
          <a:blip r:embed="rId3">
            <a:alphaModFix/>
          </a:blip>
          <a:srcRect b="18370" l="8621" r="8621" t="5926"/>
          <a:stretch/>
        </p:blipFill>
        <p:spPr>
          <a:xfrm flipH="1">
            <a:off x="5068430" y="1131652"/>
            <a:ext cx="3133893" cy="375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226" name="Google Shape;226;p15"/>
          <p:cNvSpPr txBox="1"/>
          <p:nvPr/>
        </p:nvSpPr>
        <p:spPr>
          <a:xfrm>
            <a:off x="506797" y="918372"/>
            <a:ext cx="348331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LAS ETAPAS DEL PROCESO CREATIVO</a:t>
            </a:r>
            <a:endParaRPr/>
          </a:p>
        </p:txBody>
      </p:sp>
      <p:sp>
        <p:nvSpPr>
          <p:cNvPr id="227" name="Google Shape;227;p15"/>
          <p:cNvSpPr/>
          <p:nvPr/>
        </p:nvSpPr>
        <p:spPr>
          <a:xfrm>
            <a:off x="503237" y="1387382"/>
            <a:ext cx="3889375" cy="421165"/>
          </a:xfrm>
          <a:prstGeom prst="roundRect">
            <a:avLst>
              <a:gd fmla="val 15324" name="adj"/>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VERIFICACIÓN</a:t>
            </a:r>
            <a:endParaRPr b="1" sz="1400">
              <a:solidFill>
                <a:schemeClr val="lt1"/>
              </a:solidFill>
              <a:latin typeface="Calibri"/>
              <a:ea typeface="Calibri"/>
              <a:cs typeface="Calibri"/>
              <a:sym typeface="Calibri"/>
            </a:endParaRPr>
          </a:p>
        </p:txBody>
      </p:sp>
      <p:grpSp>
        <p:nvGrpSpPr>
          <p:cNvPr id="228" name="Google Shape;228;p15"/>
          <p:cNvGrpSpPr/>
          <p:nvPr/>
        </p:nvGrpSpPr>
        <p:grpSpPr>
          <a:xfrm>
            <a:off x="321424" y="1428023"/>
            <a:ext cx="386724" cy="339884"/>
            <a:chOff x="5892512" y="2805541"/>
            <a:chExt cx="459474" cy="403823"/>
          </a:xfrm>
        </p:grpSpPr>
        <p:sp>
          <p:nvSpPr>
            <p:cNvPr id="229" name="Google Shape;229;p15"/>
            <p:cNvSpPr/>
            <p:nvPr/>
          </p:nvSpPr>
          <p:spPr>
            <a:xfrm>
              <a:off x="5956277" y="2824919"/>
              <a:ext cx="395709" cy="376075"/>
            </a:xfrm>
            <a:prstGeom prst="ellipse">
              <a:avLst/>
            </a:prstGeom>
            <a:solidFill>
              <a:srgbClr val="493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0" name="Google Shape;230;p15"/>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1" name="Google Shape;231;p15"/>
            <p:cNvSpPr/>
            <p:nvPr/>
          </p:nvSpPr>
          <p:spPr>
            <a:xfrm rot="5400000">
              <a:off x="6076285" y="2946262"/>
              <a:ext cx="186870" cy="1223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32" name="Google Shape;232;p15"/>
          <p:cNvSpPr txBox="1"/>
          <p:nvPr/>
        </p:nvSpPr>
        <p:spPr>
          <a:xfrm>
            <a:off x="503238" y="2031336"/>
            <a:ext cx="3798598" cy="2215991"/>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714EA0"/>
              </a:buClr>
              <a:buSzPts val="1600"/>
              <a:buFont typeface="Arial"/>
              <a:buChar char="•"/>
            </a:pPr>
            <a:r>
              <a:rPr lang="es-MX" sz="1600">
                <a:solidFill>
                  <a:schemeClr val="dk1"/>
                </a:solidFill>
                <a:latin typeface="Calibri"/>
                <a:ea typeface="Calibri"/>
                <a:cs typeface="Calibri"/>
                <a:sym typeface="Calibri"/>
              </a:rPr>
              <a:t>Es el momento para </a:t>
            </a:r>
            <a:r>
              <a:rPr b="1" lang="es-MX" sz="1600">
                <a:solidFill>
                  <a:schemeClr val="dk1"/>
                </a:solidFill>
                <a:latin typeface="Calibri"/>
                <a:ea typeface="Calibri"/>
                <a:cs typeface="Calibri"/>
                <a:sym typeface="Calibri"/>
              </a:rPr>
              <a:t>probar la validez de la idea y darle forma</a:t>
            </a:r>
            <a:r>
              <a:rPr lang="es-MX" sz="1600">
                <a:solidFill>
                  <a:schemeClr val="dk1"/>
                </a:solidFill>
                <a:latin typeface="Calibri"/>
                <a:ea typeface="Calibri"/>
                <a:cs typeface="Calibri"/>
                <a:sym typeface="Calibri"/>
              </a:rPr>
              <a:t>.</a:t>
            </a:r>
            <a:endParaRPr/>
          </a:p>
          <a:p>
            <a:pPr indent="-84138" lvl="0" marL="185738" marR="0" rtl="0" algn="l">
              <a:lnSpc>
                <a:spcPct val="100000"/>
              </a:lnSpc>
              <a:spcBef>
                <a:spcPts val="0"/>
              </a:spcBef>
              <a:spcAft>
                <a:spcPts val="0"/>
              </a:spcAft>
              <a:buClr>
                <a:srgbClr val="714EA0"/>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714EA0"/>
              </a:buClr>
              <a:buSzPts val="1600"/>
              <a:buFont typeface="Arial"/>
              <a:buChar char="•"/>
            </a:pPr>
            <a:r>
              <a:rPr lang="es-MX" sz="1600">
                <a:solidFill>
                  <a:schemeClr val="dk1"/>
                </a:solidFill>
                <a:latin typeface="Calibri"/>
                <a:ea typeface="Calibri"/>
                <a:cs typeface="Calibri"/>
                <a:sym typeface="Calibri"/>
              </a:rPr>
              <a:t>La idea se contrasta con sus posibilidades en la realidad.</a:t>
            </a:r>
            <a:endParaRPr/>
          </a:p>
          <a:p>
            <a:pPr indent="-84138" lvl="0" marL="185738" marR="0" rtl="0" algn="l">
              <a:lnSpc>
                <a:spcPct val="100000"/>
              </a:lnSpc>
              <a:spcBef>
                <a:spcPts val="0"/>
              </a:spcBef>
              <a:spcAft>
                <a:spcPts val="0"/>
              </a:spcAft>
              <a:buClr>
                <a:srgbClr val="714EA0"/>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714EA0"/>
              </a:buClr>
              <a:buSzPts val="1600"/>
              <a:buFont typeface="Arial"/>
              <a:buChar char="•"/>
            </a:pPr>
            <a:r>
              <a:rPr lang="es-MX" sz="1600">
                <a:solidFill>
                  <a:schemeClr val="dk1"/>
                </a:solidFill>
                <a:latin typeface="Calibri"/>
                <a:ea typeface="Calibri"/>
                <a:cs typeface="Calibri"/>
                <a:sym typeface="Calibri"/>
              </a:rPr>
              <a:t> Se examina la solución encontrada y es el momento de evaluar si merece la pena dedicar atención a lo que se ha intuido. </a:t>
            </a:r>
            <a:endParaRPr/>
          </a:p>
        </p:txBody>
      </p:sp>
      <p:pic>
        <p:nvPicPr>
          <p:cNvPr descr="shutterstock_134847038.jpg" id="233" name="Google Shape;233;p15"/>
          <p:cNvPicPr preferRelativeResize="0"/>
          <p:nvPr/>
        </p:nvPicPr>
        <p:blipFill rotWithShape="1">
          <a:blip r:embed="rId3">
            <a:alphaModFix/>
          </a:blip>
          <a:srcRect b="0" l="2277" r="2161" t="0"/>
          <a:stretch/>
        </p:blipFill>
        <p:spPr>
          <a:xfrm>
            <a:off x="4751388" y="481013"/>
            <a:ext cx="3924300" cy="4752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6"/>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16"/>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MX" sz="1400">
                <a:solidFill>
                  <a:srgbClr val="00B1C3"/>
                </a:solidFill>
                <a:latin typeface="Calibri"/>
                <a:ea typeface="Calibri"/>
                <a:cs typeface="Calibri"/>
                <a:sym typeface="Calibri"/>
              </a:rPr>
              <a:t>ACTIVIDAD</a:t>
            </a:r>
            <a:endParaRPr b="1" sz="1600">
              <a:solidFill>
                <a:srgbClr val="00B1C3"/>
              </a:solidFill>
              <a:latin typeface="Calibri"/>
              <a:ea typeface="Calibri"/>
              <a:cs typeface="Calibri"/>
              <a:sym typeface="Calibri"/>
            </a:endParaRPr>
          </a:p>
        </p:txBody>
      </p:sp>
      <p:grpSp>
        <p:nvGrpSpPr>
          <p:cNvPr id="241" name="Google Shape;241;p16"/>
          <p:cNvGrpSpPr/>
          <p:nvPr/>
        </p:nvGrpSpPr>
        <p:grpSpPr>
          <a:xfrm>
            <a:off x="514858" y="499074"/>
            <a:ext cx="131794" cy="132296"/>
            <a:chOff x="511902" y="912279"/>
            <a:chExt cx="281320" cy="282391"/>
          </a:xfrm>
        </p:grpSpPr>
        <p:sp>
          <p:nvSpPr>
            <p:cNvPr id="242" name="Google Shape;242;p16"/>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3" name="Google Shape;243;p16"/>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244" name="Google Shape;244;p16"/>
          <p:cNvSpPr/>
          <p:nvPr/>
        </p:nvSpPr>
        <p:spPr>
          <a:xfrm>
            <a:off x="503238" y="912813"/>
            <a:ext cx="42481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16"/>
          <p:cNvSpPr/>
          <p:nvPr/>
        </p:nvSpPr>
        <p:spPr>
          <a:xfrm>
            <a:off x="684214" y="1245204"/>
            <a:ext cx="3708400" cy="3877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400">
                <a:solidFill>
                  <a:schemeClr val="dk1"/>
                </a:solidFill>
                <a:latin typeface="Calibri"/>
                <a:ea typeface="Calibri"/>
                <a:cs typeface="Calibri"/>
                <a:sym typeface="Calibri"/>
              </a:rPr>
              <a:t>AUTORRETRATO COLLAGE</a:t>
            </a:r>
            <a:endParaRPr/>
          </a:p>
          <a:p>
            <a:pPr indent="-185738" lvl="0" marL="185738" marR="0" rtl="0" algn="l">
              <a:spcBef>
                <a:spcPts val="0"/>
              </a:spcBef>
              <a:spcAft>
                <a:spcPts val="0"/>
              </a:spcAft>
              <a:buClr>
                <a:schemeClr val="dk1"/>
              </a:buClr>
              <a:buSzPts val="1400"/>
              <a:buFont typeface="Arial"/>
              <a:buChar char="•"/>
            </a:pPr>
            <a:r>
              <a:rPr lang="es-MX" sz="1400">
                <a:solidFill>
                  <a:schemeClr val="dk1"/>
                </a:solidFill>
                <a:latin typeface="Calibri"/>
                <a:ea typeface="Calibri"/>
                <a:cs typeface="Calibri"/>
                <a:sym typeface="Calibri"/>
              </a:rPr>
              <a:t>Utilizando la técnica del  collage, los alumnos se presentarán mediante un autorretrato que refleje su personalidad, sus intereses y expectativas. ¡A jugar!</a:t>
            </a:r>
            <a:endParaRPr/>
          </a:p>
          <a:p>
            <a:pPr indent="-96838" lvl="0" marL="185738"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179388" lvl="0" marL="179388" marR="0" rtl="0" algn="l">
              <a:spcBef>
                <a:spcPts val="0"/>
              </a:spcBef>
              <a:spcAft>
                <a:spcPts val="0"/>
              </a:spcAft>
              <a:buClr>
                <a:schemeClr val="dk1"/>
              </a:buClr>
              <a:buSzPts val="1400"/>
              <a:buFont typeface="Arial"/>
              <a:buAutoNum type="arabicPeriod"/>
            </a:pPr>
            <a:r>
              <a:rPr lang="es-MX" sz="1400">
                <a:solidFill>
                  <a:schemeClr val="dk1"/>
                </a:solidFill>
                <a:latin typeface="Calibri"/>
                <a:ea typeface="Calibri"/>
                <a:cs typeface="Calibri"/>
                <a:sym typeface="Calibri"/>
              </a:rPr>
              <a:t>Van a buscar imágenes que los presenten: gustos, estudios, creencias, hobbies</a:t>
            </a:r>
            <a:endParaRPr/>
          </a:p>
          <a:p>
            <a:pPr indent="-179388" lvl="0" marL="179388" marR="0" rtl="0" algn="l">
              <a:spcBef>
                <a:spcPts val="0"/>
              </a:spcBef>
              <a:spcAft>
                <a:spcPts val="0"/>
              </a:spcAft>
              <a:buClr>
                <a:schemeClr val="dk1"/>
              </a:buClr>
              <a:buSzPts val="1400"/>
              <a:buFont typeface="Arial"/>
              <a:buAutoNum type="arabicPeriod"/>
            </a:pPr>
            <a:r>
              <a:rPr lang="es-MX" sz="1400">
                <a:solidFill>
                  <a:schemeClr val="dk1"/>
                </a:solidFill>
                <a:latin typeface="Calibri"/>
                <a:ea typeface="Calibri"/>
                <a:cs typeface="Calibri"/>
                <a:sym typeface="Calibri"/>
              </a:rPr>
              <a:t>Cortar y pegarlas en la hoja de una manera creativa.</a:t>
            </a:r>
            <a:endParaRPr/>
          </a:p>
          <a:p>
            <a:pPr indent="-179388" lvl="0" marL="179388" marR="0" rtl="0" algn="l">
              <a:spcBef>
                <a:spcPts val="0"/>
              </a:spcBef>
              <a:spcAft>
                <a:spcPts val="0"/>
              </a:spcAft>
              <a:buClr>
                <a:schemeClr val="dk1"/>
              </a:buClr>
              <a:buSzPts val="1400"/>
              <a:buFont typeface="Arial"/>
              <a:buAutoNum type="arabicPeriod"/>
            </a:pPr>
            <a:r>
              <a:rPr lang="es-MX" sz="1400">
                <a:solidFill>
                  <a:schemeClr val="dk1"/>
                </a:solidFill>
                <a:latin typeface="Calibri"/>
                <a:ea typeface="Calibri"/>
                <a:cs typeface="Calibri"/>
                <a:sym typeface="Calibri"/>
              </a:rPr>
              <a:t>De forma Individual cada alumno se presenta mostrando su collage.</a:t>
            </a:r>
            <a:endParaRPr/>
          </a:p>
          <a:p>
            <a:pPr indent="-96838" lvl="0" marL="185738"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400"/>
              <a:buFont typeface="Arial"/>
              <a:buChar char="•"/>
            </a:pPr>
            <a:r>
              <a:rPr b="1" lang="es-MX" sz="1400">
                <a:solidFill>
                  <a:schemeClr val="dk1"/>
                </a:solidFill>
                <a:latin typeface="Calibri"/>
                <a:ea typeface="Calibri"/>
                <a:cs typeface="Calibri"/>
                <a:sym typeface="Calibri"/>
              </a:rPr>
              <a:t>Duración: </a:t>
            </a:r>
            <a:r>
              <a:rPr lang="es-MX" sz="1400">
                <a:solidFill>
                  <a:schemeClr val="dk1"/>
                </a:solidFill>
                <a:latin typeface="Calibri"/>
                <a:ea typeface="Calibri"/>
                <a:cs typeface="Calibri"/>
                <a:sym typeface="Calibri"/>
              </a:rPr>
              <a:t>40 minutos para “crear”</a:t>
            </a:r>
            <a:endParaRPr/>
          </a:p>
          <a:p>
            <a:pPr indent="-185738" lvl="0" marL="185738" marR="0" rtl="0" algn="l">
              <a:spcBef>
                <a:spcPts val="0"/>
              </a:spcBef>
              <a:spcAft>
                <a:spcPts val="0"/>
              </a:spcAft>
              <a:buClr>
                <a:schemeClr val="dk1"/>
              </a:buClr>
              <a:buSzPts val="1400"/>
              <a:buFont typeface="Arial"/>
              <a:buChar char="•"/>
            </a:pPr>
            <a:r>
              <a:rPr b="1" lang="es-MX" sz="1400">
                <a:solidFill>
                  <a:schemeClr val="dk1"/>
                </a:solidFill>
                <a:latin typeface="Calibri"/>
                <a:ea typeface="Calibri"/>
                <a:cs typeface="Calibri"/>
                <a:sym typeface="Calibri"/>
              </a:rPr>
              <a:t>Materiales: </a:t>
            </a:r>
            <a:r>
              <a:rPr lang="es-MX" sz="1400">
                <a:solidFill>
                  <a:schemeClr val="dk1"/>
                </a:solidFill>
                <a:latin typeface="Calibri"/>
                <a:ea typeface="Calibri"/>
                <a:cs typeface="Calibri"/>
                <a:sym typeface="Calibri"/>
              </a:rPr>
              <a:t>Revista con imágenes (publicidad, fotos, etc.), Hoja Bond, Tijeras y gomas.</a:t>
            </a:r>
            <a:endParaRPr/>
          </a:p>
          <a:p>
            <a:pPr indent="-185738" lvl="0" marL="185738" marR="0" rtl="0" algn="l">
              <a:spcBef>
                <a:spcPts val="0"/>
              </a:spcBef>
              <a:spcAft>
                <a:spcPts val="0"/>
              </a:spcAft>
              <a:buClr>
                <a:schemeClr val="dk1"/>
              </a:buClr>
              <a:buSzPts val="1400"/>
              <a:buFont typeface="Arial"/>
              <a:buChar char="•"/>
            </a:pPr>
            <a:r>
              <a:rPr b="1" lang="es-MX" sz="1400">
                <a:solidFill>
                  <a:schemeClr val="dk1"/>
                </a:solidFill>
                <a:latin typeface="Calibri"/>
                <a:ea typeface="Calibri"/>
                <a:cs typeface="Calibri"/>
                <a:sym typeface="Calibri"/>
              </a:rPr>
              <a:t>Criterios de evaluación: </a:t>
            </a:r>
            <a:r>
              <a:rPr lang="es-MX" sz="1400">
                <a:solidFill>
                  <a:schemeClr val="dk1"/>
                </a:solidFill>
                <a:latin typeface="Calibri"/>
                <a:ea typeface="Calibri"/>
                <a:cs typeface="Calibri"/>
                <a:sym typeface="Calibri"/>
              </a:rPr>
              <a:t>Creatividad y conexión con las etapas del proceso creativo.</a:t>
            </a:r>
            <a:endParaRPr/>
          </a:p>
        </p:txBody>
      </p:sp>
      <p:pic>
        <p:nvPicPr>
          <p:cNvPr id="246" name="Google Shape;246;p16"/>
          <p:cNvPicPr preferRelativeResize="0"/>
          <p:nvPr/>
        </p:nvPicPr>
        <p:blipFill rotWithShape="1">
          <a:blip r:embed="rId4">
            <a:alphaModFix/>
          </a:blip>
          <a:srcRect b="0" l="0" r="0" t="0"/>
          <a:stretch/>
        </p:blipFill>
        <p:spPr>
          <a:xfrm>
            <a:off x="5404448" y="1188053"/>
            <a:ext cx="2959868" cy="3770694"/>
          </a:xfrm>
          <a:prstGeom prst="rect">
            <a:avLst/>
          </a:prstGeom>
          <a:solidFill>
            <a:srgbClr val="ECECEC"/>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7"/>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2" name="Google Shape;252;p17"/>
          <p:cNvGrpSpPr/>
          <p:nvPr/>
        </p:nvGrpSpPr>
        <p:grpSpPr>
          <a:xfrm>
            <a:off x="2506315" y="2194222"/>
            <a:ext cx="4581728" cy="1326557"/>
            <a:chOff x="2403187" y="2211377"/>
            <a:chExt cx="4581728" cy="1326557"/>
          </a:xfrm>
        </p:grpSpPr>
        <p:sp>
          <p:nvSpPr>
            <p:cNvPr id="253" name="Google Shape;253;p17"/>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3600">
                  <a:solidFill>
                    <a:schemeClr val="lt1"/>
                  </a:solidFill>
                  <a:latin typeface="Arial"/>
                  <a:ea typeface="Arial"/>
                  <a:cs typeface="Arial"/>
                  <a:sym typeface="Arial"/>
                </a:rPr>
                <a:t>CONCLUSIONES</a:t>
              </a:r>
              <a:br>
                <a:rPr lang="es-MX" sz="3600">
                  <a:solidFill>
                    <a:schemeClr val="lt1"/>
                  </a:solidFill>
                  <a:latin typeface="Arial"/>
                  <a:ea typeface="Arial"/>
                  <a:cs typeface="Arial"/>
                  <a:sym typeface="Arial"/>
                </a:rPr>
              </a:br>
              <a:r>
                <a:rPr b="1" lang="es-MX" sz="3600">
                  <a:solidFill>
                    <a:schemeClr val="lt1"/>
                  </a:solidFill>
                  <a:latin typeface="Arial"/>
                  <a:ea typeface="Arial"/>
                  <a:cs typeface="Arial"/>
                  <a:sym typeface="Arial"/>
                </a:rPr>
                <a:t>MÁS REFERENCIAS</a:t>
              </a:r>
              <a:endParaRPr/>
            </a:p>
          </p:txBody>
        </p:sp>
        <p:pic>
          <p:nvPicPr>
            <p:cNvPr id="254" name="Google Shape;254;p17"/>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255" name="Google Shape;255;p17"/>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8"/>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2" name="Google Shape;262;p18"/>
          <p:cNvSpPr txBox="1"/>
          <p:nvPr/>
        </p:nvSpPr>
        <p:spPr>
          <a:xfrm>
            <a:off x="1279545" y="912813"/>
            <a:ext cx="5595643" cy="43088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400">
                <a:solidFill>
                  <a:schemeClr val="dk1"/>
                </a:solidFill>
                <a:latin typeface="Calibri"/>
                <a:ea typeface="Calibri"/>
                <a:cs typeface="Calibri"/>
                <a:sym typeface="Calibri"/>
              </a:rPr>
              <a:t>Crear es un proceso.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s-MX" sz="1400">
                <a:solidFill>
                  <a:srgbClr val="714FA0"/>
                </a:solidFill>
                <a:latin typeface="Calibri"/>
                <a:ea typeface="Calibri"/>
                <a:cs typeface="Calibri"/>
                <a:sym typeface="Calibri"/>
              </a:rPr>
              <a:t>Este proceso tiene cinco etapas: </a:t>
            </a:r>
            <a:r>
              <a:rPr lang="es-MX" sz="1400">
                <a:solidFill>
                  <a:schemeClr val="dk1"/>
                </a:solidFill>
                <a:latin typeface="Calibri"/>
                <a:ea typeface="Calibri"/>
                <a:cs typeface="Calibri"/>
                <a:sym typeface="Calibri"/>
              </a:rPr>
              <a:t>Información, Combinación, Incubación, Iluminación y Verificación.</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s-MX" sz="1400">
                <a:solidFill>
                  <a:srgbClr val="6B5799"/>
                </a:solidFill>
                <a:latin typeface="Calibri"/>
                <a:ea typeface="Calibri"/>
                <a:cs typeface="Calibri"/>
                <a:sym typeface="Calibri"/>
              </a:rPr>
              <a:t>En Información: </a:t>
            </a:r>
            <a:r>
              <a:rPr lang="es-MX" sz="1400">
                <a:solidFill>
                  <a:schemeClr val="dk1"/>
                </a:solidFill>
                <a:latin typeface="Calibri"/>
                <a:ea typeface="Calibri"/>
                <a:cs typeface="Calibri"/>
                <a:sym typeface="Calibri"/>
              </a:rPr>
              <a:t>Buscamos información. Definimos el problema.</a:t>
            </a:r>
            <a:endParaRPr/>
          </a:p>
          <a:p>
            <a:pPr indent="0" lvl="0" marL="0" marR="0" rtl="0" algn="l">
              <a:spcBef>
                <a:spcPts val="0"/>
              </a:spcBef>
              <a:spcAft>
                <a:spcPts val="0"/>
              </a:spcAft>
              <a:buNone/>
            </a:pPr>
            <a:r>
              <a:t/>
            </a:r>
            <a:endParaRPr b="1" sz="1400">
              <a:solidFill>
                <a:srgbClr val="714FA0"/>
              </a:solidFill>
              <a:latin typeface="Calibri"/>
              <a:ea typeface="Calibri"/>
              <a:cs typeface="Calibri"/>
              <a:sym typeface="Calibri"/>
            </a:endParaRPr>
          </a:p>
          <a:p>
            <a:pPr indent="0" lvl="0" marL="0" marR="0" rtl="0" algn="l">
              <a:spcBef>
                <a:spcPts val="0"/>
              </a:spcBef>
              <a:spcAft>
                <a:spcPts val="0"/>
              </a:spcAft>
              <a:buNone/>
            </a:pPr>
            <a:r>
              <a:rPr b="1" lang="es-MX" sz="1400">
                <a:solidFill>
                  <a:srgbClr val="714FA0"/>
                </a:solidFill>
                <a:latin typeface="Calibri"/>
                <a:ea typeface="Calibri"/>
                <a:cs typeface="Calibri"/>
                <a:sym typeface="Calibri"/>
              </a:rPr>
              <a:t>En Combinación: </a:t>
            </a:r>
            <a:r>
              <a:rPr lang="es-MX" sz="1400">
                <a:solidFill>
                  <a:schemeClr val="dk1"/>
                </a:solidFill>
                <a:latin typeface="Calibri"/>
                <a:ea typeface="Calibri"/>
                <a:cs typeface="Calibri"/>
                <a:sym typeface="Calibri"/>
              </a:rPr>
              <a:t>Generamos y combinamos ideas.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s-MX" sz="1400">
                <a:solidFill>
                  <a:srgbClr val="714FA0"/>
                </a:solidFill>
                <a:latin typeface="Calibri"/>
                <a:ea typeface="Calibri"/>
                <a:cs typeface="Calibri"/>
                <a:sym typeface="Calibri"/>
              </a:rPr>
              <a:t>En Incubación: </a:t>
            </a:r>
            <a:r>
              <a:rPr lang="es-MX" sz="1400">
                <a:solidFill>
                  <a:schemeClr val="dk1"/>
                </a:solidFill>
                <a:latin typeface="Calibri"/>
                <a:ea typeface="Calibri"/>
                <a:cs typeface="Calibri"/>
                <a:sym typeface="Calibri"/>
              </a:rPr>
              <a:t>La idea está formándose en nuestra mente, aún no está lista para salir a la luz.</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s-MX" sz="1400">
                <a:solidFill>
                  <a:srgbClr val="714FA0"/>
                </a:solidFill>
                <a:latin typeface="Calibri"/>
                <a:ea typeface="Calibri"/>
                <a:cs typeface="Calibri"/>
                <a:sym typeface="Calibri"/>
              </a:rPr>
              <a:t>En iluminación: </a:t>
            </a:r>
            <a:r>
              <a:rPr lang="es-MX" sz="1400">
                <a:solidFill>
                  <a:schemeClr val="dk1"/>
                </a:solidFill>
                <a:latin typeface="Calibri"/>
                <a:ea typeface="Calibri"/>
                <a:cs typeface="Calibri"/>
                <a:sym typeface="Calibri"/>
              </a:rPr>
              <a:t>Aparece la idea.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s-MX" sz="1400">
                <a:solidFill>
                  <a:srgbClr val="714FA0"/>
                </a:solidFill>
                <a:latin typeface="Calibri"/>
                <a:ea typeface="Calibri"/>
                <a:cs typeface="Calibri"/>
                <a:sym typeface="Calibri"/>
              </a:rPr>
              <a:t>En Verificación: </a:t>
            </a:r>
            <a:r>
              <a:rPr lang="es-MX" sz="1400">
                <a:solidFill>
                  <a:schemeClr val="dk1"/>
                </a:solidFill>
                <a:latin typeface="Calibri"/>
                <a:ea typeface="Calibri"/>
                <a:cs typeface="Calibri"/>
                <a:sym typeface="Calibri"/>
              </a:rPr>
              <a:t>Es el momento de probar la validez de la idea y darle forma.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MX" sz="1400">
                <a:solidFill>
                  <a:schemeClr val="dk1"/>
                </a:solidFill>
                <a:latin typeface="Calibri"/>
                <a:ea typeface="Calibri"/>
                <a:cs typeface="Calibri"/>
                <a:sym typeface="Calibri"/>
              </a:rPr>
              <a:t>Ser consciente de estas etapas me permitirá potenciar mi participación </a:t>
            </a:r>
            <a:br>
              <a:rPr lang="es-MX" sz="1400">
                <a:solidFill>
                  <a:schemeClr val="dk1"/>
                </a:solidFill>
                <a:latin typeface="Calibri"/>
                <a:ea typeface="Calibri"/>
                <a:cs typeface="Calibri"/>
                <a:sym typeface="Calibri"/>
              </a:rPr>
            </a:br>
            <a:r>
              <a:rPr lang="es-MX" sz="1400">
                <a:solidFill>
                  <a:schemeClr val="dk1"/>
                </a:solidFill>
                <a:latin typeface="Calibri"/>
                <a:ea typeface="Calibri"/>
                <a:cs typeface="Calibri"/>
                <a:sym typeface="Calibri"/>
              </a:rPr>
              <a:t>en el proceso.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63" name="Google Shape;263;p18"/>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264" name="Google Shape;264;p18"/>
          <p:cNvPicPr preferRelativeResize="0"/>
          <p:nvPr/>
        </p:nvPicPr>
        <p:blipFill rotWithShape="1">
          <a:blip r:embed="rId3">
            <a:alphaModFix/>
          </a:blip>
          <a:srcRect b="0" l="0" r="0" t="0"/>
          <a:stretch/>
        </p:blipFill>
        <p:spPr>
          <a:xfrm>
            <a:off x="1011260" y="2025414"/>
            <a:ext cx="114138" cy="117546"/>
          </a:xfrm>
          <a:prstGeom prst="rect">
            <a:avLst/>
          </a:prstGeom>
          <a:noFill/>
          <a:ln>
            <a:noFill/>
          </a:ln>
        </p:spPr>
      </p:pic>
      <p:sp>
        <p:nvSpPr>
          <p:cNvPr id="265" name="Google Shape;265;p18"/>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6" name="Google Shape;266;p18"/>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pic>
        <p:nvPicPr>
          <p:cNvPr id="267" name="Google Shape;267;p18"/>
          <p:cNvPicPr preferRelativeResize="0"/>
          <p:nvPr/>
        </p:nvPicPr>
        <p:blipFill rotWithShape="1">
          <a:blip r:embed="rId3">
            <a:alphaModFix/>
          </a:blip>
          <a:srcRect b="0" l="0" r="0" t="0"/>
          <a:stretch/>
        </p:blipFill>
        <p:spPr>
          <a:xfrm>
            <a:off x="1011260" y="1382902"/>
            <a:ext cx="114138" cy="117546"/>
          </a:xfrm>
          <a:prstGeom prst="rect">
            <a:avLst/>
          </a:prstGeom>
          <a:noFill/>
          <a:ln>
            <a:noFill/>
          </a:ln>
        </p:spPr>
      </p:pic>
      <p:pic>
        <p:nvPicPr>
          <p:cNvPr id="268" name="Google Shape;268;p18"/>
          <p:cNvPicPr preferRelativeResize="0"/>
          <p:nvPr/>
        </p:nvPicPr>
        <p:blipFill rotWithShape="1">
          <a:blip r:embed="rId3">
            <a:alphaModFix/>
          </a:blip>
          <a:srcRect b="0" l="0" r="0" t="0"/>
          <a:stretch/>
        </p:blipFill>
        <p:spPr>
          <a:xfrm>
            <a:off x="1011260" y="2453432"/>
            <a:ext cx="114138" cy="117546"/>
          </a:xfrm>
          <a:prstGeom prst="rect">
            <a:avLst/>
          </a:prstGeom>
          <a:noFill/>
          <a:ln>
            <a:noFill/>
          </a:ln>
        </p:spPr>
      </p:pic>
      <p:pic>
        <p:nvPicPr>
          <p:cNvPr id="269" name="Google Shape;269;p18"/>
          <p:cNvPicPr preferRelativeResize="0"/>
          <p:nvPr/>
        </p:nvPicPr>
        <p:blipFill rotWithShape="1">
          <a:blip r:embed="rId3">
            <a:alphaModFix/>
          </a:blip>
          <a:srcRect b="0" l="0" r="0" t="0"/>
          <a:stretch/>
        </p:blipFill>
        <p:spPr>
          <a:xfrm>
            <a:off x="1011260" y="2881450"/>
            <a:ext cx="114138" cy="117546"/>
          </a:xfrm>
          <a:prstGeom prst="rect">
            <a:avLst/>
          </a:prstGeom>
          <a:noFill/>
          <a:ln>
            <a:noFill/>
          </a:ln>
        </p:spPr>
      </p:pic>
      <p:pic>
        <p:nvPicPr>
          <p:cNvPr id="270" name="Google Shape;270;p18"/>
          <p:cNvPicPr preferRelativeResize="0"/>
          <p:nvPr/>
        </p:nvPicPr>
        <p:blipFill rotWithShape="1">
          <a:blip r:embed="rId3">
            <a:alphaModFix/>
          </a:blip>
          <a:srcRect b="0" l="0" r="0" t="0"/>
          <a:stretch/>
        </p:blipFill>
        <p:spPr>
          <a:xfrm>
            <a:off x="1011260" y="3523657"/>
            <a:ext cx="114138" cy="117546"/>
          </a:xfrm>
          <a:prstGeom prst="rect">
            <a:avLst/>
          </a:prstGeom>
          <a:noFill/>
          <a:ln>
            <a:noFill/>
          </a:ln>
        </p:spPr>
      </p:pic>
      <p:pic>
        <p:nvPicPr>
          <p:cNvPr id="271" name="Google Shape;271;p18"/>
          <p:cNvPicPr preferRelativeResize="0"/>
          <p:nvPr/>
        </p:nvPicPr>
        <p:blipFill rotWithShape="1">
          <a:blip r:embed="rId3">
            <a:alphaModFix/>
          </a:blip>
          <a:srcRect b="0" l="0" r="0" t="0"/>
          <a:stretch/>
        </p:blipFill>
        <p:spPr>
          <a:xfrm>
            <a:off x="1011260" y="3940453"/>
            <a:ext cx="114138" cy="117546"/>
          </a:xfrm>
          <a:prstGeom prst="rect">
            <a:avLst/>
          </a:prstGeom>
          <a:noFill/>
          <a:ln>
            <a:noFill/>
          </a:ln>
        </p:spPr>
      </p:pic>
      <p:pic>
        <p:nvPicPr>
          <p:cNvPr id="272" name="Google Shape;272;p18"/>
          <p:cNvPicPr preferRelativeResize="0"/>
          <p:nvPr/>
        </p:nvPicPr>
        <p:blipFill rotWithShape="1">
          <a:blip r:embed="rId3">
            <a:alphaModFix/>
          </a:blip>
          <a:srcRect b="0" l="0" r="0" t="0"/>
          <a:stretch/>
        </p:blipFill>
        <p:spPr>
          <a:xfrm>
            <a:off x="1011260" y="4372076"/>
            <a:ext cx="114138" cy="117546"/>
          </a:xfrm>
          <a:prstGeom prst="rect">
            <a:avLst/>
          </a:prstGeom>
          <a:noFill/>
          <a:ln>
            <a:noFill/>
          </a:ln>
        </p:spPr>
      </p:pic>
      <p:sp>
        <p:nvSpPr>
          <p:cNvPr id="273" name="Google Shape;273;p1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CONCLUSIONES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9"/>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19"/>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3600">
                <a:solidFill>
                  <a:schemeClr val="lt1"/>
                </a:solidFill>
                <a:latin typeface="Arial"/>
                <a:ea typeface="Arial"/>
                <a:cs typeface="Arial"/>
                <a:sym typeface="Arial"/>
              </a:rPr>
              <a:t>BIBLIOGRAFÍA</a:t>
            </a:r>
            <a:br>
              <a:rPr lang="es-MX" sz="3600">
                <a:solidFill>
                  <a:schemeClr val="lt1"/>
                </a:solidFill>
                <a:latin typeface="Arial"/>
                <a:ea typeface="Arial"/>
                <a:cs typeface="Arial"/>
                <a:sym typeface="Arial"/>
              </a:rPr>
            </a:br>
            <a:r>
              <a:rPr b="1" lang="es-MX" sz="3600">
                <a:solidFill>
                  <a:schemeClr val="lt1"/>
                </a:solidFill>
                <a:latin typeface="Arial"/>
                <a:ea typeface="Arial"/>
                <a:cs typeface="Arial"/>
                <a:sym typeface="Arial"/>
              </a:rPr>
              <a:t>MÁS REFERENCIAS</a:t>
            </a:r>
            <a:endParaRPr/>
          </a:p>
        </p:txBody>
      </p:sp>
      <p:pic>
        <p:nvPicPr>
          <p:cNvPr id="280" name="Google Shape;280;p19"/>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281" name="Google Shape;281;p19"/>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 name="Google Shape;65;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6" name="Google Shape;66;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MX"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MX" sz="3300">
                <a:solidFill>
                  <a:schemeClr val="lt1"/>
                </a:solidFill>
                <a:latin typeface="Arial"/>
                <a:ea typeface="Arial"/>
                <a:cs typeface="Arial"/>
                <a:sym typeface="Arial"/>
              </a:rPr>
              <a:t>DE LA SESIÓN</a:t>
            </a:r>
            <a:endParaRPr/>
          </a:p>
        </p:txBody>
      </p:sp>
      <p:pic>
        <p:nvPicPr>
          <p:cNvPr id="68" name="Google Shape;68;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9" name="Google Shape;69;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7" name="Google Shape;287;p20"/>
          <p:cNvSpPr txBox="1"/>
          <p:nvPr/>
        </p:nvSpPr>
        <p:spPr>
          <a:xfrm>
            <a:off x="1279009" y="917823"/>
            <a:ext cx="5081400" cy="1077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dk1"/>
              </a:buClr>
              <a:buSzPts val="1400"/>
              <a:buFont typeface="Calibri"/>
              <a:buNone/>
            </a:pPr>
            <a:r>
              <a:rPr lang="es-MX" sz="1400">
                <a:solidFill>
                  <a:schemeClr val="dk1"/>
                </a:solidFill>
                <a:latin typeface="Calibri"/>
                <a:ea typeface="Calibri"/>
                <a:cs typeface="Calibri"/>
                <a:sym typeface="Calibri"/>
              </a:rPr>
              <a:t>www.neuronilla.com</a:t>
            </a:r>
            <a:endParaRPr/>
          </a:p>
          <a:p>
            <a:pPr indent="0" lvl="0" marL="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lang="es-MX" sz="1400">
                <a:solidFill>
                  <a:schemeClr val="dk1"/>
                </a:solidFill>
                <a:latin typeface="Calibri"/>
                <a:ea typeface="Calibri"/>
                <a:cs typeface="Calibri"/>
                <a:sym typeface="Calibri"/>
              </a:rPr>
              <a:t>www.definicionabc.com</a:t>
            </a:r>
            <a:endParaRPr/>
          </a:p>
          <a:p>
            <a:pPr indent="0" lvl="0" marL="0" marR="0" rtl="0" algn="l">
              <a:spcBef>
                <a:spcPts val="0"/>
              </a:spcBef>
              <a:spcAft>
                <a:spcPts val="0"/>
              </a:spcAft>
              <a:buClr>
                <a:schemeClr val="dk1"/>
              </a:buClr>
              <a:buSzPts val="1400"/>
              <a:buFont typeface="Arial"/>
              <a:buNone/>
            </a:pPr>
            <a:r>
              <a:t/>
            </a:r>
            <a:endParaRPr sz="1400" u="sng">
              <a:solidFill>
                <a:schemeClr val="dk1"/>
              </a:solidFill>
              <a:latin typeface="Calibri"/>
              <a:ea typeface="Calibri"/>
              <a:cs typeface="Calibri"/>
              <a:sym typeface="Calibri"/>
              <a:hlinkClick r:id="rId3">
                <a:extLst>
                  <a:ext uri="{A12FA001-AC4F-418D-AE19-62706E023703}">
                    <ahyp:hlinkClr val="tx"/>
                  </a:ext>
                </a:extLst>
              </a:hlinkClick>
            </a:endParaRPr>
          </a:p>
          <a:p>
            <a:pPr indent="0" lvl="0" marL="0" marR="0" rtl="0" algn="l">
              <a:spcBef>
                <a:spcPts val="0"/>
              </a:spcBef>
              <a:spcAft>
                <a:spcPts val="0"/>
              </a:spcAft>
              <a:buClr>
                <a:schemeClr val="dk1"/>
              </a:buClr>
              <a:buSzPts val="1400"/>
              <a:buFont typeface="Calibri"/>
              <a:buNone/>
            </a:pPr>
            <a:r>
              <a:rPr lang="es-MX">
                <a:latin typeface="Calibri"/>
                <a:ea typeface="Calibri"/>
                <a:cs typeface="Calibri"/>
                <a:sym typeface="Calibri"/>
              </a:rPr>
              <a:t>https://innocreatividad.com/fases-del-proceso-creativo/</a:t>
            </a:r>
            <a:endParaRPr>
              <a:latin typeface="Calibri"/>
              <a:ea typeface="Calibri"/>
              <a:cs typeface="Calibri"/>
              <a:sym typeface="Calibri"/>
            </a:endParaRPr>
          </a:p>
        </p:txBody>
      </p:sp>
      <p:pic>
        <p:nvPicPr>
          <p:cNvPr id="288" name="Google Shape;288;p20"/>
          <p:cNvPicPr preferRelativeResize="0"/>
          <p:nvPr/>
        </p:nvPicPr>
        <p:blipFill rotWithShape="1">
          <a:blip r:embed="rId4">
            <a:alphaModFix/>
          </a:blip>
          <a:srcRect b="0" l="0" r="0" t="0"/>
          <a:stretch/>
        </p:blipFill>
        <p:spPr>
          <a:xfrm>
            <a:off x="1008064" y="959114"/>
            <a:ext cx="103867" cy="106967"/>
          </a:xfrm>
          <a:prstGeom prst="rect">
            <a:avLst/>
          </a:prstGeom>
          <a:noFill/>
          <a:ln>
            <a:noFill/>
          </a:ln>
        </p:spPr>
      </p:pic>
      <p:pic>
        <p:nvPicPr>
          <p:cNvPr id="289" name="Google Shape;289;p20"/>
          <p:cNvPicPr preferRelativeResize="0"/>
          <p:nvPr/>
        </p:nvPicPr>
        <p:blipFill rotWithShape="1">
          <a:blip r:embed="rId4">
            <a:alphaModFix/>
          </a:blip>
          <a:srcRect b="0" l="0" r="0" t="0"/>
          <a:stretch/>
        </p:blipFill>
        <p:spPr>
          <a:xfrm>
            <a:off x="1008064" y="1408246"/>
            <a:ext cx="103867" cy="106967"/>
          </a:xfrm>
          <a:prstGeom prst="rect">
            <a:avLst/>
          </a:prstGeom>
          <a:noFill/>
          <a:ln>
            <a:noFill/>
          </a:ln>
        </p:spPr>
      </p:pic>
      <p:sp>
        <p:nvSpPr>
          <p:cNvPr id="290" name="Google Shape;290;p2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1" name="Google Shape;291;p20"/>
          <p:cNvPicPr preferRelativeResize="0"/>
          <p:nvPr/>
        </p:nvPicPr>
        <p:blipFill rotWithShape="1">
          <a:blip r:embed="rId5">
            <a:alphaModFix amt="42000"/>
          </a:blip>
          <a:srcRect b="0" l="0" r="0" t="0"/>
          <a:stretch/>
        </p:blipFill>
        <p:spPr>
          <a:xfrm>
            <a:off x="6985000" y="3036889"/>
            <a:ext cx="1690688" cy="2197100"/>
          </a:xfrm>
          <a:prstGeom prst="rect">
            <a:avLst/>
          </a:prstGeom>
          <a:noFill/>
          <a:ln>
            <a:noFill/>
          </a:ln>
        </p:spPr>
      </p:pic>
      <p:pic>
        <p:nvPicPr>
          <p:cNvPr id="292" name="Google Shape;292;p20"/>
          <p:cNvPicPr preferRelativeResize="0"/>
          <p:nvPr/>
        </p:nvPicPr>
        <p:blipFill rotWithShape="1">
          <a:blip r:embed="rId4">
            <a:alphaModFix/>
          </a:blip>
          <a:srcRect b="0" l="0" r="0" t="0"/>
          <a:stretch/>
        </p:blipFill>
        <p:spPr>
          <a:xfrm>
            <a:off x="1008064" y="1832466"/>
            <a:ext cx="103867" cy="106967"/>
          </a:xfrm>
          <a:prstGeom prst="rect">
            <a:avLst/>
          </a:prstGeom>
          <a:noFill/>
          <a:ln>
            <a:noFill/>
          </a:ln>
        </p:spPr>
      </p:pic>
      <p:sp>
        <p:nvSpPr>
          <p:cNvPr id="293" name="Google Shape;293;p2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BIBLIOGRAFÍA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9" name="Google Shape;299;p21"/>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 name="Google Shape;76;p3"/>
          <p:cNvPicPr preferRelativeResize="0"/>
          <p:nvPr/>
        </p:nvPicPr>
        <p:blipFill rotWithShape="1">
          <a:blip r:embed="rId3">
            <a:alphaModFix/>
          </a:blip>
          <a:srcRect b="0" l="0" r="0" t="0"/>
          <a:stretch/>
        </p:blipFill>
        <p:spPr>
          <a:xfrm>
            <a:off x="1010839" y="958721"/>
            <a:ext cx="117851" cy="121369"/>
          </a:xfrm>
          <a:prstGeom prst="rect">
            <a:avLst/>
          </a:prstGeom>
          <a:noFill/>
          <a:ln>
            <a:noFill/>
          </a:ln>
        </p:spPr>
      </p:pic>
      <p:sp>
        <p:nvSpPr>
          <p:cNvPr id="77" name="Google Shape;77;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8" name="Google Shape;78;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pic>
        <p:nvPicPr>
          <p:cNvPr id="79" name="Google Shape;79;p3"/>
          <p:cNvPicPr preferRelativeResize="0"/>
          <p:nvPr/>
        </p:nvPicPr>
        <p:blipFill rotWithShape="1">
          <a:blip r:embed="rId3">
            <a:alphaModFix/>
          </a:blip>
          <a:srcRect b="0" l="0" r="0" t="0"/>
          <a:stretch/>
        </p:blipFill>
        <p:spPr>
          <a:xfrm>
            <a:off x="1010839" y="1391967"/>
            <a:ext cx="117851" cy="121369"/>
          </a:xfrm>
          <a:prstGeom prst="rect">
            <a:avLst/>
          </a:prstGeom>
          <a:noFill/>
          <a:ln>
            <a:noFill/>
          </a:ln>
        </p:spPr>
      </p:pic>
      <p:sp>
        <p:nvSpPr>
          <p:cNvPr id="80" name="Google Shape;80;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1" name="Google Shape;81;p3"/>
          <p:cNvPicPr preferRelativeResize="0"/>
          <p:nvPr/>
        </p:nvPicPr>
        <p:blipFill rotWithShape="1">
          <a:blip r:embed="rId3">
            <a:alphaModFix/>
          </a:blip>
          <a:srcRect b="0" l="0" r="0" t="0"/>
          <a:stretch/>
        </p:blipFill>
        <p:spPr>
          <a:xfrm>
            <a:off x="1010839" y="2236484"/>
            <a:ext cx="117851" cy="121369"/>
          </a:xfrm>
          <a:prstGeom prst="rect">
            <a:avLst/>
          </a:prstGeom>
          <a:noFill/>
          <a:ln>
            <a:noFill/>
          </a:ln>
        </p:spPr>
      </p:pic>
      <p:sp>
        <p:nvSpPr>
          <p:cNvPr id="82" name="Google Shape;82;p3"/>
          <p:cNvSpPr txBox="1"/>
          <p:nvPr/>
        </p:nvSpPr>
        <p:spPr>
          <a:xfrm>
            <a:off x="1282298" y="918372"/>
            <a:ext cx="5521727"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En esta sesión hablaremos sobre: El Proceso creativo y Sus etapas.</a:t>
            </a:r>
            <a:endParaRPr/>
          </a:p>
          <a:p>
            <a:pPr indent="0" lvl="0" marL="0" marR="0" rtl="0" algn="l">
              <a:lnSpc>
                <a:spcPct val="10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Hoy comprenderás la naturaleza del proceso creativo y podrás identificar claramente sus distintas etapas, sus características precisas, y la naturaleza consciente e inconsciente de dicho proceso.</a:t>
            </a:r>
            <a:endParaRPr/>
          </a:p>
          <a:p>
            <a:pPr indent="0" lvl="0" marL="0" marR="0" rtl="0" algn="l">
              <a:lnSpc>
                <a:spcPct val="10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Esto te ayudará a potenciar tu participación cuando estés inmerso en un proceso creativo.</a:t>
            </a:r>
            <a:endParaRPr sz="1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 </a:t>
            </a:r>
            <a:endParaRPr/>
          </a:p>
        </p:txBody>
      </p:sp>
      <p:sp>
        <p:nvSpPr>
          <p:cNvPr id="83" name="Google Shape;83;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INTRODUCCIÓN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Google Shape;90;p4"/>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EL PROCESO</a:t>
            </a:r>
            <a:br>
              <a:rPr b="1" lang="es-MX" sz="2800">
                <a:solidFill>
                  <a:schemeClr val="lt1"/>
                </a:solidFill>
                <a:latin typeface="Calibri"/>
                <a:ea typeface="Calibri"/>
                <a:cs typeface="Calibri"/>
                <a:sym typeface="Calibri"/>
              </a:rPr>
            </a:br>
            <a:r>
              <a:rPr b="1" lang="es-MX" sz="2800">
                <a:solidFill>
                  <a:schemeClr val="lt1"/>
                </a:solidFill>
                <a:latin typeface="Arial"/>
                <a:ea typeface="Arial"/>
                <a:cs typeface="Arial"/>
                <a:sym typeface="Arial"/>
              </a:rPr>
              <a:t>CREATIVO Y SUS ETAPAS</a:t>
            </a:r>
            <a:endParaRPr sz="1600">
              <a:solidFill>
                <a:schemeClr val="lt1"/>
              </a:solidFill>
              <a:latin typeface="Arial"/>
              <a:ea typeface="Arial"/>
              <a:cs typeface="Arial"/>
              <a:sym typeface="Arial"/>
            </a:endParaRPr>
          </a:p>
        </p:txBody>
      </p:sp>
      <p:pic>
        <p:nvPicPr>
          <p:cNvPr id="91" name="Google Shape;91;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5"/>
          <p:cNvPicPr preferRelativeResize="0"/>
          <p:nvPr>
            <p:ph idx="2" type="body"/>
          </p:nvPr>
        </p:nvPicPr>
        <p:blipFill rotWithShape="1">
          <a:blip r:embed="rId3">
            <a:alphaModFix/>
          </a:blip>
          <a:srcRect b="0" l="29164" r="0" t="0"/>
          <a:stretch/>
        </p:blipFill>
        <p:spPr>
          <a:xfrm>
            <a:off x="4751388" y="491404"/>
            <a:ext cx="3924300" cy="4742584"/>
          </a:xfrm>
          <a:prstGeom prst="rect">
            <a:avLst/>
          </a:prstGeom>
          <a:noFill/>
          <a:ln>
            <a:noFill/>
          </a:ln>
        </p:spPr>
      </p:pic>
      <p:sp>
        <p:nvSpPr>
          <p:cNvPr id="98" name="Google Shape;98;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99" name="Google Shape;99;p5"/>
          <p:cNvSpPr txBox="1"/>
          <p:nvPr/>
        </p:nvSpPr>
        <p:spPr>
          <a:xfrm>
            <a:off x="506797" y="918372"/>
            <a:ext cx="3722304" cy="13080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CREAR UN PROCESO</a:t>
            </a:r>
            <a:endParaRPr/>
          </a:p>
          <a:p>
            <a:pPr indent="-185738" lvl="0" marL="185738" marR="0" rtl="0" algn="l">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Cuando necesitamos una idea original iniciamos un proceso de búsqueda y descubrimiento sin saber muy bien a dónde nos llevará.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6"/>
          <p:cNvPicPr preferRelativeResize="0"/>
          <p:nvPr>
            <p:ph idx="1" type="body"/>
          </p:nvPr>
        </p:nvPicPr>
        <p:blipFill rotWithShape="1">
          <a:blip r:embed="rId3">
            <a:alphaModFix/>
          </a:blip>
          <a:srcRect b="0" l="0" r="0" t="0"/>
          <a:stretch/>
        </p:blipFill>
        <p:spPr>
          <a:xfrm>
            <a:off x="4751388" y="491404"/>
            <a:ext cx="3924300" cy="4742584"/>
          </a:xfrm>
          <a:prstGeom prst="rect">
            <a:avLst/>
          </a:prstGeom>
          <a:noFill/>
          <a:ln>
            <a:noFill/>
          </a:ln>
        </p:spPr>
      </p:pic>
      <p:sp>
        <p:nvSpPr>
          <p:cNvPr id="106" name="Google Shape;106;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107" name="Google Shape;107;p6"/>
          <p:cNvSpPr txBox="1"/>
          <p:nvPr/>
        </p:nvSpPr>
        <p:spPr>
          <a:xfrm>
            <a:off x="506797" y="918372"/>
            <a:ext cx="3722304" cy="253915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CREAR UN PROCESO</a:t>
            </a:r>
            <a:endParaRPr/>
          </a:p>
          <a:p>
            <a:pPr indent="-185738" lvl="0" marL="185738" marR="0" rtl="0" algn="l">
              <a:lnSpc>
                <a:spcPct val="100000"/>
              </a:lnSpc>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La biografía de los genios eran los únicos estudios sobre creatividad; hasta que a partir de 1950, Joy Paul Guilford y otros, iniciaron estudios enfocados en el proceso creativo de todas las personas.</a:t>
            </a:r>
            <a:endParaRPr/>
          </a:p>
          <a:p>
            <a:pPr indent="-84138" lvl="0" marL="185738" marR="0" rtl="0" algn="l">
              <a:lnSpc>
                <a:spcPct val="100000"/>
              </a:lnSpc>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Previamente, en el siglo XIX, Jules Henri Poincaré había esbozado las etapas del proceso creativo.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114" name="Google Shape;114;p7"/>
          <p:cNvSpPr txBox="1"/>
          <p:nvPr/>
        </p:nvSpPr>
        <p:spPr>
          <a:xfrm>
            <a:off x="506797" y="918372"/>
            <a:ext cx="3924300" cy="22929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LAS PARADOJAS DEL PROCESO CREATIVO</a:t>
            </a:r>
            <a:endParaRPr/>
          </a:p>
          <a:p>
            <a:pPr indent="-185738" lvl="0" marL="185738" marR="0" rtl="0" algn="l">
              <a:lnSpc>
                <a:spcPct val="100000"/>
              </a:lnSpc>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La idea creativa a veces es un huésped extraño, un invitado que no sabemos </a:t>
            </a:r>
            <a:br>
              <a:rPr lang="es-MX" sz="1600">
                <a:solidFill>
                  <a:schemeClr val="dk1"/>
                </a:solidFill>
                <a:latin typeface="Calibri"/>
                <a:ea typeface="Calibri"/>
                <a:cs typeface="Calibri"/>
                <a:sym typeface="Calibri"/>
              </a:rPr>
            </a:br>
            <a:r>
              <a:rPr lang="es-MX" sz="1600">
                <a:solidFill>
                  <a:schemeClr val="dk1"/>
                </a:solidFill>
                <a:latin typeface="Calibri"/>
                <a:ea typeface="Calibri"/>
                <a:cs typeface="Calibri"/>
                <a:sym typeface="Calibri"/>
              </a:rPr>
              <a:t>cuándo va a llegar.</a:t>
            </a:r>
            <a:endParaRPr/>
          </a:p>
          <a:p>
            <a:pPr indent="-84138" lvl="0" marL="185738" marR="0" rtl="0" algn="l">
              <a:lnSpc>
                <a:spcPct val="100000"/>
              </a:lnSpc>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El proceso creativo es pasivo y activo a la vez.</a:t>
            </a:r>
            <a:endParaRPr/>
          </a:p>
          <a:p>
            <a:pPr indent="-84138" lvl="0" marL="185738" marR="0" rtl="0" algn="l">
              <a:lnSpc>
                <a:spcPct val="100000"/>
              </a:lnSpc>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El creativo es poseedor de las ideas, pero </a:t>
            </a:r>
            <a:br>
              <a:rPr lang="es-MX" sz="1600">
                <a:solidFill>
                  <a:schemeClr val="dk1"/>
                </a:solidFill>
                <a:latin typeface="Calibri"/>
                <a:ea typeface="Calibri"/>
                <a:cs typeface="Calibri"/>
                <a:sym typeface="Calibri"/>
              </a:rPr>
            </a:br>
            <a:r>
              <a:rPr lang="es-MX" sz="1600">
                <a:solidFill>
                  <a:schemeClr val="dk1"/>
                </a:solidFill>
                <a:latin typeface="Calibri"/>
                <a:ea typeface="Calibri"/>
                <a:cs typeface="Calibri"/>
                <a:sym typeface="Calibri"/>
              </a:rPr>
              <a:t>a la vez las ideas lo poseen a él.</a:t>
            </a:r>
            <a:endParaRPr/>
          </a:p>
        </p:txBody>
      </p:sp>
      <p:pic>
        <p:nvPicPr>
          <p:cNvPr id="115" name="Google Shape;115;p7"/>
          <p:cNvPicPr preferRelativeResize="0"/>
          <p:nvPr/>
        </p:nvPicPr>
        <p:blipFill rotWithShape="1">
          <a:blip r:embed="rId3">
            <a:alphaModFix/>
          </a:blip>
          <a:srcRect b="0" l="0" r="0" t="0"/>
          <a:stretch/>
        </p:blipFill>
        <p:spPr>
          <a:xfrm>
            <a:off x="4751388" y="491837"/>
            <a:ext cx="3924300" cy="47421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121" name="Google Shape;121;p8"/>
          <p:cNvSpPr txBox="1"/>
          <p:nvPr/>
        </p:nvSpPr>
        <p:spPr>
          <a:xfrm>
            <a:off x="4757373" y="918372"/>
            <a:ext cx="348331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LAS ETAPAS DEL PROCESO CREATIVO</a:t>
            </a:r>
            <a:endParaRPr b="1" sz="1600">
              <a:solidFill>
                <a:schemeClr val="dk1"/>
              </a:solidFill>
              <a:latin typeface="Calibri"/>
              <a:ea typeface="Calibri"/>
              <a:cs typeface="Calibri"/>
              <a:sym typeface="Calibri"/>
            </a:endParaRPr>
          </a:p>
        </p:txBody>
      </p:sp>
      <p:sp>
        <p:nvSpPr>
          <p:cNvPr id="122" name="Google Shape;122;p8"/>
          <p:cNvSpPr/>
          <p:nvPr/>
        </p:nvSpPr>
        <p:spPr>
          <a:xfrm>
            <a:off x="4753814" y="2440376"/>
            <a:ext cx="3263926" cy="421165"/>
          </a:xfrm>
          <a:prstGeom prst="roundRect">
            <a:avLst>
              <a:gd fmla="val 15324" name="adj"/>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INCUBACIÓN (INCONSCIENTE).</a:t>
            </a:r>
            <a:endParaRPr/>
          </a:p>
        </p:txBody>
      </p:sp>
      <p:grpSp>
        <p:nvGrpSpPr>
          <p:cNvPr id="123" name="Google Shape;123;p8"/>
          <p:cNvGrpSpPr/>
          <p:nvPr/>
        </p:nvGrpSpPr>
        <p:grpSpPr>
          <a:xfrm>
            <a:off x="4572000" y="2481017"/>
            <a:ext cx="386724" cy="339884"/>
            <a:chOff x="5892512" y="2805541"/>
            <a:chExt cx="459474" cy="403823"/>
          </a:xfrm>
        </p:grpSpPr>
        <p:sp>
          <p:nvSpPr>
            <p:cNvPr id="124" name="Google Shape;124;p8"/>
            <p:cNvSpPr/>
            <p:nvPr/>
          </p:nvSpPr>
          <p:spPr>
            <a:xfrm>
              <a:off x="5956277" y="2824919"/>
              <a:ext cx="395709" cy="376075"/>
            </a:xfrm>
            <a:prstGeom prst="ellipse">
              <a:avLst/>
            </a:prstGeom>
            <a:solidFill>
              <a:srgbClr val="007C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5" name="Google Shape;125;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6" name="Google Shape;126;p8"/>
            <p:cNvSpPr/>
            <p:nvPr/>
          </p:nvSpPr>
          <p:spPr>
            <a:xfrm rot="5400000">
              <a:off x="6076285" y="2946262"/>
              <a:ext cx="186870" cy="122381"/>
            </a:xfrm>
            <a:prstGeom prst="triangle">
              <a:avLst>
                <a:gd fmla="val 50000" name="adj"/>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27" name="Google Shape;127;p8"/>
          <p:cNvSpPr/>
          <p:nvPr/>
        </p:nvSpPr>
        <p:spPr>
          <a:xfrm>
            <a:off x="4753814" y="1915663"/>
            <a:ext cx="3263926" cy="421165"/>
          </a:xfrm>
          <a:prstGeom prst="roundRect">
            <a:avLst>
              <a:gd fmla="val 15324" name="adj"/>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COMBINACIÓN.</a:t>
            </a:r>
            <a:endParaRPr/>
          </a:p>
        </p:txBody>
      </p:sp>
      <p:grpSp>
        <p:nvGrpSpPr>
          <p:cNvPr id="128" name="Google Shape;128;p8"/>
          <p:cNvGrpSpPr/>
          <p:nvPr/>
        </p:nvGrpSpPr>
        <p:grpSpPr>
          <a:xfrm>
            <a:off x="4572000" y="1956304"/>
            <a:ext cx="386724" cy="339884"/>
            <a:chOff x="5892512" y="2805541"/>
            <a:chExt cx="459474" cy="403823"/>
          </a:xfrm>
        </p:grpSpPr>
        <p:sp>
          <p:nvSpPr>
            <p:cNvPr id="129" name="Google Shape;129;p8"/>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0" name="Google Shape;130;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1" name="Google Shape;131;p8"/>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32" name="Google Shape;132;p8"/>
          <p:cNvSpPr/>
          <p:nvPr/>
        </p:nvSpPr>
        <p:spPr>
          <a:xfrm>
            <a:off x="4753814" y="1387382"/>
            <a:ext cx="3263926" cy="421165"/>
          </a:xfrm>
          <a:prstGeom prst="roundRect">
            <a:avLst>
              <a:gd fmla="val 15324" name="adj"/>
            </a:avLst>
          </a:prstGeom>
          <a:solidFill>
            <a:srgbClr val="EE4639"/>
          </a:solidFill>
          <a:ln>
            <a:noFill/>
          </a:ln>
        </p:spPr>
        <p:txBody>
          <a:bodyPr anchorCtr="0" anchor="ctr" bIns="45700" lIns="91425" spcFirstLastPara="1" rIns="91425" wrap="square" tIns="45700">
            <a:noAutofit/>
          </a:bodyPr>
          <a:lstStyle/>
          <a:p>
            <a:pPr indent="-1588" lvl="0" marL="6350" marR="0" rtl="0" algn="ctr">
              <a:spcBef>
                <a:spcPts val="0"/>
              </a:spcBef>
              <a:spcAft>
                <a:spcPts val="0"/>
              </a:spcAft>
              <a:buNone/>
            </a:pPr>
            <a:r>
              <a:rPr b="1" lang="es-MX" sz="1400">
                <a:solidFill>
                  <a:schemeClr val="lt1"/>
                </a:solidFill>
                <a:latin typeface="Calibri"/>
                <a:ea typeface="Calibri"/>
                <a:cs typeface="Calibri"/>
                <a:sym typeface="Calibri"/>
              </a:rPr>
              <a:t>INFORMACIÓN O PREPARACIÓN.</a:t>
            </a:r>
            <a:endParaRPr/>
          </a:p>
        </p:txBody>
      </p:sp>
      <p:grpSp>
        <p:nvGrpSpPr>
          <p:cNvPr id="133" name="Google Shape;133;p8"/>
          <p:cNvGrpSpPr/>
          <p:nvPr/>
        </p:nvGrpSpPr>
        <p:grpSpPr>
          <a:xfrm>
            <a:off x="4572000" y="1428023"/>
            <a:ext cx="386724" cy="339884"/>
            <a:chOff x="5892512" y="2805541"/>
            <a:chExt cx="459474" cy="403823"/>
          </a:xfrm>
        </p:grpSpPr>
        <p:sp>
          <p:nvSpPr>
            <p:cNvPr id="134" name="Google Shape;134;p8"/>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5" name="Google Shape;135;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6" name="Google Shape;136;p8"/>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37" name="Google Shape;137;p8"/>
          <p:cNvSpPr/>
          <p:nvPr/>
        </p:nvSpPr>
        <p:spPr>
          <a:xfrm>
            <a:off x="4753814" y="2971215"/>
            <a:ext cx="3263926" cy="421165"/>
          </a:xfrm>
          <a:prstGeom prst="roundRect">
            <a:avLst>
              <a:gd fmla="val 15324" name="adj"/>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ILUMINACIÓN (¡EUREKA!).</a:t>
            </a:r>
            <a:endParaRPr/>
          </a:p>
        </p:txBody>
      </p:sp>
      <p:grpSp>
        <p:nvGrpSpPr>
          <p:cNvPr id="138" name="Google Shape;138;p8"/>
          <p:cNvGrpSpPr/>
          <p:nvPr/>
        </p:nvGrpSpPr>
        <p:grpSpPr>
          <a:xfrm>
            <a:off x="4572000" y="3011856"/>
            <a:ext cx="386724" cy="339884"/>
            <a:chOff x="5892512" y="2805541"/>
            <a:chExt cx="459474" cy="403823"/>
          </a:xfrm>
        </p:grpSpPr>
        <p:sp>
          <p:nvSpPr>
            <p:cNvPr id="139" name="Google Shape;139;p8"/>
            <p:cNvSpPr/>
            <p:nvPr/>
          </p:nvSpPr>
          <p:spPr>
            <a:xfrm>
              <a:off x="5956277" y="2824919"/>
              <a:ext cx="395709" cy="376075"/>
            </a:xfrm>
            <a:prstGeom prst="ellipse">
              <a:avLst/>
            </a:prstGeom>
            <a:solidFill>
              <a:srgbClr val="D363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0" name="Google Shape;140;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1" name="Google Shape;141;p8"/>
            <p:cNvSpPr/>
            <p:nvPr/>
          </p:nvSpPr>
          <p:spPr>
            <a:xfrm rot="5400000">
              <a:off x="6076285" y="2946262"/>
              <a:ext cx="186870" cy="122381"/>
            </a:xfrm>
            <a:prstGeom prst="triangle">
              <a:avLst>
                <a:gd fmla="val 50000" name="adj"/>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42" name="Google Shape;142;p8"/>
          <p:cNvSpPr/>
          <p:nvPr/>
        </p:nvSpPr>
        <p:spPr>
          <a:xfrm>
            <a:off x="4753814" y="3505987"/>
            <a:ext cx="3263926" cy="421165"/>
          </a:xfrm>
          <a:prstGeom prst="roundRect">
            <a:avLst>
              <a:gd fmla="val 15324" name="adj"/>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VERIFICACIÓN.</a:t>
            </a:r>
            <a:endParaRPr b="1" sz="1400">
              <a:solidFill>
                <a:schemeClr val="lt1"/>
              </a:solidFill>
              <a:latin typeface="Calibri"/>
              <a:ea typeface="Calibri"/>
              <a:cs typeface="Calibri"/>
              <a:sym typeface="Calibri"/>
            </a:endParaRPr>
          </a:p>
        </p:txBody>
      </p:sp>
      <p:grpSp>
        <p:nvGrpSpPr>
          <p:cNvPr id="143" name="Google Shape;143;p8"/>
          <p:cNvGrpSpPr/>
          <p:nvPr/>
        </p:nvGrpSpPr>
        <p:grpSpPr>
          <a:xfrm>
            <a:off x="4572000" y="3546628"/>
            <a:ext cx="386724" cy="339884"/>
            <a:chOff x="5892512" y="2805541"/>
            <a:chExt cx="459474" cy="403823"/>
          </a:xfrm>
        </p:grpSpPr>
        <p:sp>
          <p:nvSpPr>
            <p:cNvPr id="144" name="Google Shape;144;p8"/>
            <p:cNvSpPr/>
            <p:nvPr/>
          </p:nvSpPr>
          <p:spPr>
            <a:xfrm>
              <a:off x="5956277" y="2824919"/>
              <a:ext cx="395709" cy="376075"/>
            </a:xfrm>
            <a:prstGeom prst="ellipse">
              <a:avLst/>
            </a:prstGeom>
            <a:solidFill>
              <a:srgbClr val="593E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5" name="Google Shape;145;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6" name="Google Shape;146;p8"/>
            <p:cNvSpPr/>
            <p:nvPr/>
          </p:nvSpPr>
          <p:spPr>
            <a:xfrm rot="5400000">
              <a:off x="6076285" y="2946262"/>
              <a:ext cx="186870" cy="1223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pic>
        <p:nvPicPr>
          <p:cNvPr id="147" name="Google Shape;147;p8"/>
          <p:cNvPicPr preferRelativeResize="0"/>
          <p:nvPr/>
        </p:nvPicPr>
        <p:blipFill rotWithShape="1">
          <a:blip r:embed="rId3">
            <a:alphaModFix/>
          </a:blip>
          <a:srcRect b="0" l="14501" r="22629" t="0"/>
          <a:stretch/>
        </p:blipFill>
        <p:spPr>
          <a:xfrm>
            <a:off x="503237" y="918372"/>
            <a:ext cx="3889375" cy="4321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PROCESO CREATIVO Y SUS ETAPAS</a:t>
            </a:r>
            <a:endParaRPr sz="1000">
              <a:solidFill>
                <a:srgbClr val="A5A5A5"/>
              </a:solidFill>
              <a:latin typeface="Calibri"/>
              <a:ea typeface="Calibri"/>
              <a:cs typeface="Calibri"/>
              <a:sym typeface="Calibri"/>
            </a:endParaRPr>
          </a:p>
        </p:txBody>
      </p:sp>
      <p:sp>
        <p:nvSpPr>
          <p:cNvPr id="154" name="Google Shape;154;p9"/>
          <p:cNvSpPr txBox="1"/>
          <p:nvPr/>
        </p:nvSpPr>
        <p:spPr>
          <a:xfrm>
            <a:off x="506797" y="918372"/>
            <a:ext cx="348331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LAS ETAPAS DEL PROCESO CREATIVO</a:t>
            </a:r>
            <a:endParaRPr b="1" sz="1600">
              <a:solidFill>
                <a:schemeClr val="dk1"/>
              </a:solidFill>
              <a:latin typeface="Calibri"/>
              <a:ea typeface="Calibri"/>
              <a:cs typeface="Calibri"/>
              <a:sym typeface="Calibri"/>
            </a:endParaRPr>
          </a:p>
        </p:txBody>
      </p:sp>
      <p:sp>
        <p:nvSpPr>
          <p:cNvPr id="155" name="Google Shape;155;p9"/>
          <p:cNvSpPr/>
          <p:nvPr/>
        </p:nvSpPr>
        <p:spPr>
          <a:xfrm>
            <a:off x="503237" y="1387382"/>
            <a:ext cx="3889375" cy="421165"/>
          </a:xfrm>
          <a:prstGeom prst="roundRect">
            <a:avLst>
              <a:gd fmla="val 15324" name="adj"/>
            </a:avLst>
          </a:prstGeom>
          <a:solidFill>
            <a:srgbClr val="EE4639"/>
          </a:solidFill>
          <a:ln>
            <a:noFill/>
          </a:ln>
        </p:spPr>
        <p:txBody>
          <a:bodyPr anchorCtr="0" anchor="ctr" bIns="45700" lIns="91425" spcFirstLastPara="1" rIns="91425" wrap="square" tIns="45700">
            <a:noAutofit/>
          </a:bodyPr>
          <a:lstStyle/>
          <a:p>
            <a:pPr indent="-1588" lvl="0" marL="6350" marR="0" rtl="0" algn="ctr">
              <a:spcBef>
                <a:spcPts val="0"/>
              </a:spcBef>
              <a:spcAft>
                <a:spcPts val="0"/>
              </a:spcAft>
              <a:buNone/>
            </a:pPr>
            <a:r>
              <a:rPr b="1" lang="es-MX" sz="1400">
                <a:solidFill>
                  <a:schemeClr val="lt1"/>
                </a:solidFill>
                <a:latin typeface="Calibri"/>
                <a:ea typeface="Calibri"/>
                <a:cs typeface="Calibri"/>
                <a:sym typeface="Calibri"/>
              </a:rPr>
              <a:t>INFORMACIÓN O PREPARACIÓN</a:t>
            </a:r>
            <a:endParaRPr/>
          </a:p>
        </p:txBody>
      </p:sp>
      <p:grpSp>
        <p:nvGrpSpPr>
          <p:cNvPr id="156" name="Google Shape;156;p9"/>
          <p:cNvGrpSpPr/>
          <p:nvPr/>
        </p:nvGrpSpPr>
        <p:grpSpPr>
          <a:xfrm>
            <a:off x="321424" y="1428023"/>
            <a:ext cx="386724" cy="339884"/>
            <a:chOff x="5892512" y="2805541"/>
            <a:chExt cx="459474" cy="403823"/>
          </a:xfrm>
        </p:grpSpPr>
        <p:sp>
          <p:nvSpPr>
            <p:cNvPr id="157" name="Google Shape;157;p9"/>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8" name="Google Shape;158;p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9" name="Google Shape;159;p9"/>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60" name="Google Shape;160;p9"/>
          <p:cNvSpPr txBox="1"/>
          <p:nvPr/>
        </p:nvSpPr>
        <p:spPr>
          <a:xfrm>
            <a:off x="503238" y="2031336"/>
            <a:ext cx="3889374" cy="2215991"/>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EE4639"/>
              </a:buClr>
              <a:buSzPts val="1600"/>
              <a:buFont typeface="Arial"/>
              <a:buChar char="•"/>
            </a:pPr>
            <a:r>
              <a:rPr lang="es-MX" sz="1600">
                <a:solidFill>
                  <a:schemeClr val="dk1"/>
                </a:solidFill>
                <a:latin typeface="Calibri"/>
                <a:ea typeface="Calibri"/>
                <a:cs typeface="Calibri"/>
                <a:sym typeface="Calibri"/>
              </a:rPr>
              <a:t>La primera etapa es la preparación del terreno. </a:t>
            </a:r>
            <a:endParaRPr/>
          </a:p>
          <a:p>
            <a:pPr indent="-84138" lvl="0" marL="185738" marR="0" rtl="0" algn="l">
              <a:lnSpc>
                <a:spcPct val="100000"/>
              </a:lnSpc>
              <a:spcBef>
                <a:spcPts val="0"/>
              </a:spcBef>
              <a:spcAft>
                <a:spcPts val="0"/>
              </a:spcAft>
              <a:buClr>
                <a:srgbClr val="EE4639"/>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EE4639"/>
              </a:buClr>
              <a:buSzPts val="1600"/>
              <a:buFont typeface="Arial"/>
              <a:buChar char="•"/>
            </a:pPr>
            <a:r>
              <a:rPr b="1" lang="es-MX" sz="1600">
                <a:solidFill>
                  <a:schemeClr val="dk1"/>
                </a:solidFill>
                <a:latin typeface="Calibri"/>
                <a:ea typeface="Calibri"/>
                <a:cs typeface="Calibri"/>
                <a:sym typeface="Calibri"/>
              </a:rPr>
              <a:t>Definir el problema con toda claridad</a:t>
            </a:r>
            <a:r>
              <a:rPr lang="es-MX" sz="1600">
                <a:solidFill>
                  <a:schemeClr val="dk1"/>
                </a:solidFill>
                <a:latin typeface="Calibri"/>
                <a:ea typeface="Calibri"/>
                <a:cs typeface="Calibri"/>
                <a:sym typeface="Calibri"/>
              </a:rPr>
              <a:t>.</a:t>
            </a:r>
            <a:endParaRPr/>
          </a:p>
          <a:p>
            <a:pPr indent="-84138" lvl="0" marL="185738" marR="0" rtl="0" algn="l">
              <a:lnSpc>
                <a:spcPct val="100000"/>
              </a:lnSpc>
              <a:spcBef>
                <a:spcPts val="0"/>
              </a:spcBef>
              <a:spcAft>
                <a:spcPts val="0"/>
              </a:spcAft>
              <a:buClr>
                <a:srgbClr val="EE4639"/>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EE4639"/>
              </a:buClr>
              <a:buSzPts val="1600"/>
              <a:buFont typeface="Arial"/>
              <a:buChar char="•"/>
            </a:pPr>
            <a:r>
              <a:rPr lang="es-MX" sz="1600">
                <a:solidFill>
                  <a:schemeClr val="dk1"/>
                </a:solidFill>
                <a:latin typeface="Calibri"/>
                <a:ea typeface="Calibri"/>
                <a:cs typeface="Calibri"/>
                <a:sym typeface="Calibri"/>
              </a:rPr>
              <a:t>Buscamos y recogemos información. Obtenemos y seleccionamos la materia prima. La calidad de la materia prima va a determinar la calidad de la creatividad.</a:t>
            </a:r>
            <a:endParaRPr/>
          </a:p>
        </p:txBody>
      </p:sp>
      <p:pic>
        <p:nvPicPr>
          <p:cNvPr id="161" name="Google Shape;161;p9"/>
          <p:cNvPicPr preferRelativeResize="0"/>
          <p:nvPr>
            <p:ph idx="1" type="body"/>
          </p:nvPr>
        </p:nvPicPr>
        <p:blipFill rotWithShape="1">
          <a:blip r:embed="rId3">
            <a:alphaModFix/>
          </a:blip>
          <a:srcRect b="0" l="16578" r="0" t="0"/>
          <a:stretch/>
        </p:blipFill>
        <p:spPr>
          <a:xfrm>
            <a:off x="4751388" y="481014"/>
            <a:ext cx="3924300" cy="47551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